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8"/>
  </p:notesMasterIdLst>
  <p:sldIdLst>
    <p:sldId id="295" r:id="rId3"/>
    <p:sldId id="272" r:id="rId4"/>
    <p:sldId id="273" r:id="rId5"/>
    <p:sldId id="274" r:id="rId6"/>
    <p:sldId id="276" r:id="rId7"/>
    <p:sldId id="275" r:id="rId8"/>
    <p:sldId id="278" r:id="rId9"/>
    <p:sldId id="279" r:id="rId10"/>
    <p:sldId id="280" r:id="rId11"/>
    <p:sldId id="294" r:id="rId12"/>
    <p:sldId id="283" r:id="rId13"/>
    <p:sldId id="284" r:id="rId14"/>
    <p:sldId id="281" r:id="rId15"/>
    <p:sldId id="285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3B0CF2-7F87-4E02-A248-870047730F9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5857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5/4/2017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dirty="0" smtClean="0"/>
              <a:t>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678E-214C-4CF8-97C7-95015FB02960}" type="datetime1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7C5C-1CD1-417D-A89C-14747F5222C7}" type="datetime1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1146459-E3C3-4969-9224-5ED50B492D17}" type="datetime1">
              <a:rPr lang="en-US" smtClean="0"/>
              <a:t>5/4/2017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53791" y="4945104"/>
            <a:ext cx="2272843" cy="1050701"/>
          </a:xfrm>
        </p:spPr>
        <p:txBody>
          <a:bodyPr anchor="ctr">
            <a:noAutofit/>
          </a:bodyPr>
          <a:lstStyle/>
          <a:p>
            <a:pPr algn="l"/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PAC #10</a:t>
            </a:r>
          </a:p>
          <a:p>
            <a:pPr algn="l"/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27 April 2017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2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53791" y="2233411"/>
            <a:ext cx="10468864" cy="1828800"/>
          </a:xfrm>
        </p:spPr>
        <p:txBody>
          <a:bodyPr anchor="ctr">
            <a:normAutofit/>
          </a:bodyPr>
          <a:lstStyle/>
          <a:p>
            <a:pPr algn="ctr"/>
            <a:r>
              <a:rPr lang="en-IE" sz="3600" dirty="0"/>
              <a:t>Policy Advisory </a:t>
            </a:r>
            <a:r>
              <a:rPr lang="en-IE" sz="3600" dirty="0" smtClean="0"/>
              <a:t>Committee</a:t>
            </a:r>
            <a:br>
              <a:rPr lang="en-IE" sz="3600" dirty="0" smtClean="0"/>
            </a:br>
            <a:r>
              <a:rPr lang="en-IE" sz="3600" dirty="0"/>
              <a:t/>
            </a:r>
            <a:br>
              <a:rPr lang="en-IE" sz="3600" dirty="0"/>
            </a:br>
            <a:r>
              <a:rPr lang="en-IE" sz="3600" dirty="0"/>
              <a:t> .IE </a:t>
            </a:r>
            <a:r>
              <a:rPr lang="en-IE" sz="3600" dirty="0" smtClean="0"/>
              <a:t>namespace</a:t>
            </a:r>
            <a:endParaRPr lang="en-US" sz="6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254" y="840430"/>
            <a:ext cx="1152381" cy="11824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3228" y="4629410"/>
            <a:ext cx="3848772" cy="220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7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4403" y="1752018"/>
            <a:ext cx="11137997" cy="5186253"/>
          </a:xfrm>
        </p:spPr>
        <p:txBody>
          <a:bodyPr>
            <a:normAutofit lnSpcReduction="10000"/>
          </a:bodyPr>
          <a:lstStyle/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Customer expectations have shifted (instant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service and gratification are default expectations)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Customer demand has shifted (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60%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nReg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are in the Discretionary Category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nReg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abandoned because no claim has been submitted within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27 days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Perception that dot 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is hard to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Some lost sales - almost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p.m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Disappointed rejected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</a:t>
            </a: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Disgruntled registrants</a:t>
            </a:r>
            <a:endParaRPr lang="en-IE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Drivers - Customers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77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847088"/>
            <a:ext cx="10572605" cy="4389120"/>
          </a:xfrm>
        </p:spPr>
        <p:txBody>
          <a:bodyPr>
            <a:noAutofit/>
          </a:bodyPr>
          <a:lstStyle/>
          <a:p>
            <a:pPr marL="87313" indent="-87313">
              <a:buNone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To develop and expand the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dot </a:t>
            </a:r>
            <a:r>
              <a:rPr lang="en-I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while growing the namespace as a national resource and address issues such as: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Remaining perception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that .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is hard to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</a:p>
          <a:p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lost sales </a:t>
            </a:r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Disappointed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rejected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applicants</a:t>
            </a:r>
          </a:p>
          <a:p>
            <a:pPr marL="0" indent="0">
              <a:buNone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975" indent="-180975">
              <a:buNone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promote </a:t>
            </a: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Internet usage and uptake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citizens, community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groups and micro-businesses</a:t>
            </a:r>
          </a:p>
          <a:p>
            <a:pPr marL="265113" indent="-265113"/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 can now get any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name you need for your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business, </a:t>
            </a:r>
            <a:b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residents association, local group </a:t>
            </a:r>
          </a:p>
          <a:p>
            <a:pPr marL="638175" lvl="0" indent="-457200"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4000" b="1" dirty="0"/>
              <a:t>Drivers </a:t>
            </a:r>
            <a:r>
              <a:rPr lang="en-US" sz="4000" b="1" dirty="0" smtClean="0"/>
              <a:t>- the namespace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33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72512"/>
            <a:ext cx="10216617" cy="44391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To address administration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problems &amp; compliance issues:-</a:t>
            </a:r>
          </a:p>
          <a:p>
            <a:pPr marL="638175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Claim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evidence is not deterministic (judgement &amp; opinion involved – throughout the channel)</a:t>
            </a:r>
          </a:p>
          <a:p>
            <a:pPr marL="638175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Baseline PPPRG has exposed 7 pages of Guidelines for 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nReg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38175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Remove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differential treatment of </a:t>
            </a:r>
            <a:r>
              <a:rPr lang="en-IE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businesses v’s </a:t>
            </a:r>
            <a:r>
              <a:rPr lang="en-IE" sz="24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businesses/blogs/events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Where no provable claims exist (in the form of evidence) we accept statements (not documents). But, businesses with copious documents, are being forced to jump through hoops.</a:t>
            </a:r>
          </a:p>
          <a:p>
            <a:pPr marL="638175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We can, and should, rely on other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Agencies’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authentication and verification (especially anti-money laundering (AML) checks by banks, estate agents,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etc.)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endParaRPr lang="en-IE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Drivers </a:t>
            </a:r>
            <a:r>
              <a:rPr lang="en-US" sz="4000" b="1" dirty="0" smtClean="0"/>
              <a:t>– IEDR and Registrars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7545" y="1530632"/>
            <a:ext cx="10816910" cy="43891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We can update the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policy basis for operating the Managed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Registry:-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The claim element of the policy, is no longer contributing to the USP of .</a:t>
            </a:r>
            <a:r>
              <a:rPr lang="en-I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proposed policy shift reflects current international best practices (a move away from prevention and to a focus on take-down / mitigation / exception-handling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638175" lvl="0" indent="-457200"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Other policy instruments can deal with problematic registrations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e.g. DRP, with WIPO, 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Whois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Policy and AUP) </a:t>
            </a:r>
            <a:endParaRPr lang="en-I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8175" lvl="0" indent="-457200"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Co-operation with law enforcement has matured in recent years (previously a court order was required to deal with issues)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Drivers </a:t>
            </a:r>
            <a:r>
              <a:rPr lang="en-US" sz="4000" b="1" dirty="0" smtClean="0"/>
              <a:t>- Policy</a:t>
            </a:r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21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332591"/>
            <a:ext cx="9455780" cy="4439194"/>
          </a:xfrm>
        </p:spPr>
        <p:txBody>
          <a:bodyPr>
            <a:normAutofit/>
          </a:bodyPr>
          <a:lstStyle/>
          <a:p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Policy change request Template</a:t>
            </a:r>
          </a:p>
          <a:p>
            <a:pPr lvl="2"/>
            <a:r>
              <a:rPr lang="en-I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submitted to PAC on 27 April 2017 </a:t>
            </a:r>
          </a:p>
          <a:p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10-step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PDP</a:t>
            </a:r>
          </a:p>
          <a:p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Working </a:t>
            </a: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</a:p>
          <a:p>
            <a:pPr lvl="2"/>
            <a:r>
              <a:rPr lang="en-IE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edit the PPPRG &amp; identify implementation </a:t>
            </a:r>
            <a:r>
              <a:rPr lang="en-IE" sz="1900" dirty="0">
                <a:latin typeface="Arial" panose="020B0604020202020204" pitchFamily="34" charset="0"/>
                <a:cs typeface="Arial" panose="020B0604020202020204" pitchFamily="34" charset="0"/>
              </a:rPr>
              <a:t>issues)</a:t>
            </a:r>
          </a:p>
          <a:p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Public consultation</a:t>
            </a:r>
          </a:p>
          <a:p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Awareness programme</a:t>
            </a:r>
          </a:p>
          <a:p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Marketing and promotion of the policy change </a:t>
            </a:r>
          </a:p>
          <a:p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Sufficient notice period</a:t>
            </a:r>
          </a:p>
          <a:p>
            <a:pPr marL="638175" indent="-457200"/>
            <a:endParaRPr lang="en-IE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 smtClean="0"/>
              <a:t>Policy Development Process (PDP)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3600" b="1" dirty="0" smtClean="0"/>
              <a:t>How </a:t>
            </a:r>
            <a:r>
              <a:rPr lang="en-US" sz="3600" b="1" dirty="0"/>
              <a:t>will it work?</a:t>
            </a:r>
            <a:endParaRPr lang="en-US" sz="3600" dirty="0"/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7664207" y="1786906"/>
            <a:ext cx="1822903" cy="25724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Right Arrow 6"/>
          <p:cNvSpPr/>
          <p:nvPr/>
        </p:nvSpPr>
        <p:spPr>
          <a:xfrm>
            <a:off x="7085937" y="4027547"/>
            <a:ext cx="418809" cy="342027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246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3920" y="2545951"/>
            <a:ext cx="10972800" cy="1143000"/>
          </a:xfrm>
        </p:spPr>
        <p:txBody>
          <a:bodyPr>
            <a:noAutofit/>
          </a:bodyPr>
          <a:lstStyle/>
          <a:p>
            <a:r>
              <a:rPr lang="en-IE" sz="4000" b="1" dirty="0"/>
              <a:t>Questions &amp; Answers</a:t>
            </a:r>
            <a:r>
              <a:rPr lang="en-IE" sz="4000" dirty="0"/>
              <a:t/>
            </a:r>
            <a:br>
              <a:rPr lang="en-IE" sz="4000" dirty="0"/>
            </a:b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04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15264" y="5105400"/>
            <a:ext cx="10472928" cy="1752600"/>
          </a:xfrm>
        </p:spPr>
        <p:txBody>
          <a:bodyPr/>
          <a:lstStyle/>
          <a:p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Policy change submission</a:t>
            </a:r>
          </a:p>
          <a:p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27 April 2017</a:t>
            </a: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19328" y="3276600"/>
            <a:ext cx="10468864" cy="1828800"/>
          </a:xfrm>
        </p:spPr>
        <p:txBody>
          <a:bodyPr>
            <a:normAutofit fontScale="90000"/>
          </a:bodyPr>
          <a:lstStyle/>
          <a:p>
            <a:pPr algn="l"/>
            <a:r>
              <a:rPr lang="en-IE" sz="6000" dirty="0"/>
              <a:t>Policies in the .IE namespace</a:t>
            </a:r>
            <a:br>
              <a:rPr lang="en-IE" sz="6000" dirty="0"/>
            </a:br>
            <a:r>
              <a:rPr lang="en-IE" sz="3200" dirty="0"/>
              <a:t>Proposals to PAC</a:t>
            </a:r>
            <a:br>
              <a:rPr lang="en-IE" sz="3200" dirty="0"/>
            </a:b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833" y="825276"/>
            <a:ext cx="1932771" cy="198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44486"/>
            <a:ext cx="10972800" cy="438912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Introduction &amp; background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Proposal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Benefits and Drivers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Policy development process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Q&amp;A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3228" y="4629410"/>
            <a:ext cx="3848772" cy="22015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170612"/>
            <a:ext cx="10972800" cy="4389120"/>
          </a:xfrm>
        </p:spPr>
        <p:txBody>
          <a:bodyPr/>
          <a:lstStyle/>
          <a:p>
            <a:pPr marL="39688" indent="0">
              <a:buNone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In order to register a new .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 domain (</a:t>
            </a:r>
            <a:r>
              <a:rPr lang="en-IE" sz="2400" dirty="0" err="1">
                <a:latin typeface="Arial" panose="020B0604020202020204" pitchFamily="34" charset="0"/>
                <a:cs typeface="Arial" panose="020B0604020202020204" pitchFamily="34" charset="0"/>
              </a:rPr>
              <a:t>nReg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) currently you must satisfy two policy requirements: </a:t>
            </a:r>
          </a:p>
          <a:p>
            <a:pPr marL="39688" indent="0">
              <a:buNone/>
            </a:pPr>
            <a:endParaRPr lang="en-IE" sz="2400" dirty="0">
              <a:solidFill>
                <a:srgbClr val="33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6888" indent="-457200">
              <a:buAutoNum type="arabicPeriod"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Connection to Ireland -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”real and substantive connection” of Registrant</a:t>
            </a:r>
          </a:p>
          <a:p>
            <a:pPr marL="496888" indent="-457200">
              <a:buAutoNum type="arabicPeriod"/>
            </a:pPr>
            <a:r>
              <a:rPr lang="en-IE" sz="2400" b="1" dirty="0">
                <a:latin typeface="Arial" panose="020B0604020202020204" pitchFamily="34" charset="0"/>
                <a:cs typeface="Arial" panose="020B0604020202020204" pitchFamily="34" charset="0"/>
              </a:rPr>
              <a:t>Claim to the Name - </a:t>
            </a: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”proven claim to the name applied for”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&amp; Background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087445"/>
            <a:ext cx="10544684" cy="4389120"/>
          </a:xfrm>
        </p:spPr>
        <p:txBody>
          <a:bodyPr>
            <a:normAutofit lnSpcReduction="10000"/>
          </a:bodyPr>
          <a:lstStyle/>
          <a:p>
            <a:pPr marL="39688" indent="0">
              <a:buNone/>
            </a:pPr>
            <a:r>
              <a:rPr lang="en-IE" sz="2400" dirty="0">
                <a:latin typeface="Arial" panose="020B0604020202020204" pitchFamily="34" charset="0"/>
                <a:cs typeface="Arial" panose="020B0604020202020204" pitchFamily="34" charset="0"/>
              </a:rPr>
              <a:t>The principles of the Managed Registry concept:</a:t>
            </a:r>
          </a:p>
          <a:p>
            <a:pPr marL="39688" indent="0">
              <a:buNone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Claim was designed to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prevent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the anti-social practices of American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cybersquatters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domainers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 need for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multiple and/or defensive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registrations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Help to ensure that “good names” were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Effort to stop the practice of people registering names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will not be used, in the near future.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&amp; Background</a:t>
            </a:r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2077" y="1847088"/>
            <a:ext cx="10412061" cy="4389120"/>
          </a:xfrm>
        </p:spPr>
        <p:txBody>
          <a:bodyPr>
            <a:noAutofit/>
          </a:bodyPr>
          <a:lstStyle/>
          <a:p>
            <a:pPr marL="39688" lvl="3" indent="0">
              <a:buSzPct val="95000"/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Our USP - dot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domains are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2648" lvl="3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Identifiably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Irish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the only online space reserved for Irish people &amp; businesses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6888" lvl="1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2648" lvl="3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Trusted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through traceability - we’ve checked-out who is behind the website</a:t>
            </a:r>
          </a:p>
          <a:p>
            <a:pPr marL="496888" lvl="1" indent="-457200">
              <a:buFont typeface="Arial" panose="020B0604020202020204" pitchFamily="34" charset="0"/>
              <a:buChar char="•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2648" lvl="3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Registrants - documented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verified by IEDR </a:t>
            </a:r>
          </a:p>
          <a:p>
            <a:pPr marL="862648" lvl="3" indent="-4572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62648" lvl="3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provide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assistance to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regulatory bodies (IMB /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ODCE), Law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Enforcement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&amp; </a:t>
            </a:r>
            <a:r>
              <a:rPr lang="en-US" sz="4000" b="1" dirty="0" smtClean="0"/>
              <a:t>Background</a:t>
            </a:r>
            <a:endParaRPr lang="en-US" sz="3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935480"/>
            <a:ext cx="9657806" cy="4389120"/>
          </a:xfrm>
        </p:spPr>
        <p:txBody>
          <a:bodyPr>
            <a:normAutofit lnSpcReduction="10000"/>
          </a:bodyPr>
          <a:lstStyle/>
          <a:p>
            <a:pPr marL="0" lv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has changed?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Renewed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emphasis on developing and growing the national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resource / allowing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Irish business to have the names they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People want to have the names they need - but they cannot provide sufficient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evidence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claim to IEDR e.g.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Mick / Mick’s blog / Mick’s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corner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shop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Registries are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 longer be responsible for brand protection, via the restriction of applications. Brand managers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are making those decisions,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esp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with 1,200 </a:t>
            </a:r>
            <a:r>
              <a:rPr lang="en-GB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nTLDs</a:t>
            </a:r>
            <a:endParaRPr lang="en-I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697992"/>
          </a:xfrm>
        </p:spPr>
        <p:txBody>
          <a:bodyPr>
            <a:noAutofit/>
          </a:bodyPr>
          <a:lstStyle/>
          <a:p>
            <a:pPr marL="39688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4000" b="1" dirty="0"/>
              <a:t>Introduction &amp; </a:t>
            </a:r>
            <a:r>
              <a:rPr lang="en-US" sz="4000" b="1" dirty="0" smtClean="0"/>
              <a:t>Background</a:t>
            </a:r>
            <a:br>
              <a:rPr lang="en-US" sz="4000" b="1" dirty="0" smtClean="0"/>
            </a:br>
            <a:endParaRPr lang="en-US" sz="28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417" y="1935480"/>
            <a:ext cx="10991410" cy="4389120"/>
          </a:xfrm>
        </p:spPr>
        <p:txBody>
          <a:bodyPr>
            <a:no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Drop the requirement to have, and prove, a </a:t>
            </a:r>
            <a:r>
              <a:rPr lang="en-I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claim to the </a:t>
            </a:r>
            <a:r>
              <a:rPr lang="en-IE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Applicants with a proven real and substantive </a:t>
            </a:r>
            <a:r>
              <a:rPr lang="en-IE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connection to Ireland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will be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able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to register any name they want. </a:t>
            </a:r>
            <a:endParaRPr lang="en-I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Current safeguards to protect citizens and the reputation of the dot </a:t>
            </a:r>
            <a:r>
              <a:rPr lang="en-IE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 namespace will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continue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General registration rules will continue </a:t>
            </a:r>
            <a:endParaRPr lang="en-I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I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Dispute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resolution policy will continue (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WIPO adjudication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Our proposal</a:t>
            </a:r>
            <a:endParaRPr lang="en-US" sz="4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3228" y="4656406"/>
            <a:ext cx="3848772" cy="2201594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2326" y="1753996"/>
            <a:ext cx="11089136" cy="4389120"/>
          </a:xfrm>
        </p:spPr>
        <p:txBody>
          <a:bodyPr>
            <a:noAutofit/>
          </a:bodyPr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More deterministic registration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process (removing 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subjective ‘claim’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judgements)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Easier and faster registration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Improved customer experience (CX) for Registrars, resellers and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registrants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Dilute the perception of dot </a:t>
            </a:r>
            <a:r>
              <a:rPr lang="en-IE" dirty="0" err="1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 as ‘hard to get’  </a:t>
            </a:r>
            <a:endParaRPr lang="en-I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Better potential for repeat business from </a:t>
            </a:r>
            <a:r>
              <a:rPr lang="en-IE" i="1" dirty="0">
                <a:latin typeface="Arial" panose="020B0604020202020204" pitchFamily="34" charset="0"/>
                <a:cs typeface="Arial" panose="020B0604020202020204" pitchFamily="34" charset="0"/>
              </a:rPr>
              <a:t>satisfied</a:t>
            </a: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E" dirty="0" smtClean="0"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I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IE" dirty="0">
                <a:latin typeface="Arial" panose="020B0604020202020204" pitchFamily="34" charset="0"/>
                <a:cs typeface="Arial" panose="020B0604020202020204" pitchFamily="34" charset="0"/>
              </a:rPr>
              <a:t>Increased sales and registrations  (as dropped tickets are reduced)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benefits</a:t>
            </a:r>
            <a:endParaRPr lang="en-US" sz="4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483" y="64820"/>
            <a:ext cx="1179958" cy="12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 on brainstorming" id="{C229246F-E851-40FB-8E1D-535DCA6AFD71}" vid="{8D346C02-FE09-4A8E-BC58-EB73E373F0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BE57A2-D666-4652-B423-3EEF5C79D95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666</Words>
  <Application>Microsoft Office PowerPoint</Application>
  <PresentationFormat>Widescreen</PresentationFormat>
  <Paragraphs>117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Palatino Linotype</vt:lpstr>
      <vt:lpstr>Symbol</vt:lpstr>
      <vt:lpstr>Wingdings 2</vt:lpstr>
      <vt:lpstr>Presentation on brainstorming</vt:lpstr>
      <vt:lpstr>Policy Advisory Committee   .IE namespace</vt:lpstr>
      <vt:lpstr>Policies in the .IE namespace Proposals to PAC </vt:lpstr>
      <vt:lpstr>Agenda</vt:lpstr>
      <vt:lpstr>Introduction &amp; Background</vt:lpstr>
      <vt:lpstr>Introduction &amp; Background</vt:lpstr>
      <vt:lpstr>Introduction &amp; Background</vt:lpstr>
      <vt:lpstr>Introduction &amp; Background </vt:lpstr>
      <vt:lpstr>Our proposal</vt:lpstr>
      <vt:lpstr>The benefits</vt:lpstr>
      <vt:lpstr>Drivers - Customers</vt:lpstr>
      <vt:lpstr>Drivers - the namespace</vt:lpstr>
      <vt:lpstr>Drivers – IEDR and Registrars</vt:lpstr>
      <vt:lpstr>Drivers - Policy</vt:lpstr>
      <vt:lpstr>Policy Development Process (PDP) How will it work?</vt:lpstr>
      <vt:lpstr>Questions &amp; Answers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2017-04-19T11:31:03Z</dcterms:created>
  <dcterms:modified xsi:type="dcterms:W3CDTF">2017-05-04T13:03:29Z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TC034606379991</vt:lpwstr>
  </property>
</Properties>
</file>