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2"/>
  </p:sldMasterIdLst>
  <p:notesMasterIdLst>
    <p:notesMasterId r:id="rId18"/>
  </p:notesMasterIdLst>
  <p:sldIdLst>
    <p:sldId id="295" r:id="rId3"/>
    <p:sldId id="272" r:id="rId4"/>
    <p:sldId id="273" r:id="rId5"/>
    <p:sldId id="274" r:id="rId6"/>
    <p:sldId id="276" r:id="rId7"/>
    <p:sldId id="275" r:id="rId8"/>
    <p:sldId id="278" r:id="rId9"/>
    <p:sldId id="279" r:id="rId10"/>
    <p:sldId id="280" r:id="rId11"/>
    <p:sldId id="294" r:id="rId12"/>
    <p:sldId id="283" r:id="rId13"/>
    <p:sldId id="284" r:id="rId14"/>
    <p:sldId id="281" r:id="rId15"/>
    <p:sldId id="285" r:id="rId16"/>
    <p:sldId id="28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2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D4573-58E7-4156-A133-2731F5F8D1A6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B0CF2-7F87-4E02-A248-870047730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3B0CF2-7F87-4E02-A248-870047730F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5857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1D30-C0A0-4124-A783-34D9F15FA0FE}" type="datetime1">
              <a:rPr lang="en-US" smtClean="0"/>
              <a:t>5/4/2017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Rectangle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traight Connector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5871-AB0F-4B3D-8861-97E78CB7B47E}" type="datetime1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8406-4C3F-4F3E-80BD-A22568EA37EB}" type="datetime1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8077-7188-48C5-8679-2287FAC952E9}" type="datetime1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 smtClean="0"/>
              <a:t>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B740-6776-4EE9-99FD-96D592FA5A23}" type="datetime1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BD99-6FFD-46C5-B5E2-43A34BDA2566}" type="datetime1">
              <a:rPr lang="en-US" smtClean="0"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678E-214C-4CF8-97C7-95015FB02960}" type="datetime1">
              <a:rPr lang="en-US" smtClean="0"/>
              <a:t>5/4/2017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60E0-FA77-4473-A859-74127B089143}" type="datetime1">
              <a:rPr lang="en-US" smtClean="0"/>
              <a:t>5/4/2017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D7B8-9F07-4899-827D-5F3CFDDEB574}" type="datetime1">
              <a:rPr lang="en-US" smtClean="0"/>
              <a:t>5/4/2017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7C5C-1CD1-417D-A89C-14747F5222C7}" type="datetime1">
              <a:rPr lang="en-US" smtClean="0"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EFBB-CFA1-4AA8-9123-F0B52DBD84FE}" type="datetime1">
              <a:rPr lang="en-US" smtClean="0"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Rectangle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Freeform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  <p:sp>
              <p:nvSpPr>
                <p:cNvPr id="33" name="Freeform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</p:grpSp>
        </p:grpSp>
      </p:grp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1146459-E3C3-4969-9224-5ED50B492D17}" type="datetime1">
              <a:rPr lang="en-US" smtClean="0"/>
              <a:t>5/4/2017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53791" y="4945104"/>
            <a:ext cx="2272843" cy="1050701"/>
          </a:xfrm>
        </p:spPr>
        <p:txBody>
          <a:bodyPr anchor="ctr">
            <a:noAutofit/>
          </a:bodyPr>
          <a:lstStyle/>
          <a:p>
            <a:pPr algn="l"/>
            <a:endParaRPr lang="en-I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PAC #10</a:t>
            </a:r>
          </a:p>
          <a:p>
            <a:pPr algn="l"/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27 April 2017</a:t>
            </a:r>
            <a:endParaRPr lang="en-I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53791" y="2233411"/>
            <a:ext cx="10468864" cy="1828800"/>
          </a:xfrm>
        </p:spPr>
        <p:txBody>
          <a:bodyPr anchor="ctr">
            <a:normAutofit/>
          </a:bodyPr>
          <a:lstStyle/>
          <a:p>
            <a:pPr algn="ctr"/>
            <a:r>
              <a:rPr lang="en-IE" sz="3600" dirty="0"/>
              <a:t>Policy Advisory </a:t>
            </a:r>
            <a:r>
              <a:rPr lang="en-IE" sz="3600" dirty="0" smtClean="0"/>
              <a:t>Committee</a:t>
            </a:r>
            <a:br>
              <a:rPr lang="en-IE" sz="3600" dirty="0" smtClean="0"/>
            </a:br>
            <a:r>
              <a:rPr lang="en-IE" sz="3600" dirty="0"/>
              <a:t/>
            </a:r>
            <a:br>
              <a:rPr lang="en-IE" sz="3600" dirty="0"/>
            </a:br>
            <a:r>
              <a:rPr lang="en-IE" sz="3600" dirty="0"/>
              <a:t> .IE </a:t>
            </a:r>
            <a:r>
              <a:rPr lang="en-IE" sz="3600" dirty="0" smtClean="0"/>
              <a:t>namespace</a:t>
            </a:r>
            <a:endParaRPr lang="en-US" sz="6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8254" y="840430"/>
            <a:ext cx="1152381" cy="118247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3228" y="4629410"/>
            <a:ext cx="3848772" cy="2201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7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3228" y="4656406"/>
            <a:ext cx="3848772" cy="2201594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403" y="1752018"/>
            <a:ext cx="11137997" cy="5186253"/>
          </a:xfrm>
        </p:spPr>
        <p:txBody>
          <a:bodyPr>
            <a:normAutofit lnSpcReduction="10000"/>
          </a:bodyPr>
          <a:lstStyle/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Customer expectations have shifted (instant 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service and gratification are default expectations)</a:t>
            </a: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I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Customer demand has shifted (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60% 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IE" sz="2400" dirty="0" err="1">
                <a:latin typeface="Arial" panose="020B0604020202020204" pitchFamily="34" charset="0"/>
                <a:cs typeface="Arial" panose="020B0604020202020204" pitchFamily="34" charset="0"/>
              </a:rPr>
              <a:t>nReg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 are in the Discretionary Category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I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IE" sz="2400" dirty="0" err="1">
                <a:latin typeface="Arial" panose="020B0604020202020204" pitchFamily="34" charset="0"/>
                <a:cs typeface="Arial" panose="020B0604020202020204" pitchFamily="34" charset="0"/>
              </a:rPr>
              <a:t>nReg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 abandoned because no claim has been submitted within 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27 days</a:t>
            </a: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I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Perception that dot </a:t>
            </a:r>
            <a:r>
              <a:rPr lang="en-IE" sz="2400" dirty="0" err="1"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 is hard to 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get</a:t>
            </a: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I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Some lost sales - almost 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10% 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p.m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I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Disappointed rejected 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applicants</a:t>
            </a: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I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Disgruntled registrants</a:t>
            </a:r>
            <a:endParaRPr lang="en-IE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Drivers - Customers</a:t>
            </a:r>
            <a:endParaRPr lang="en-US" sz="4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483" y="64820"/>
            <a:ext cx="1179958" cy="121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77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3228" y="4656406"/>
            <a:ext cx="3848772" cy="2201594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847088"/>
            <a:ext cx="10572605" cy="4389120"/>
          </a:xfrm>
        </p:spPr>
        <p:txBody>
          <a:bodyPr>
            <a:noAutofit/>
          </a:bodyPr>
          <a:lstStyle/>
          <a:p>
            <a:pPr marL="87313" indent="-87313">
              <a:buNone/>
            </a:pP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To develop and expand the 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dot </a:t>
            </a:r>
            <a:r>
              <a:rPr lang="en-I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brand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while growing the namespace as a national resource and address issues such as: 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I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Remaining perception 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that .</a:t>
            </a:r>
            <a:r>
              <a:rPr lang="en-IE" sz="2400" dirty="0" err="1"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 is hard to 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get</a:t>
            </a:r>
          </a:p>
          <a:p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Potential 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lost sales </a:t>
            </a:r>
            <a:endParaRPr lang="en-I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Disappointed 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rejected 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applicants</a:t>
            </a:r>
          </a:p>
          <a:p>
            <a:pPr marL="0" indent="0">
              <a:buNone/>
            </a:pPr>
            <a:endParaRPr lang="en-I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975" indent="-180975">
              <a:buNone/>
            </a:pP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promote </a:t>
            </a:r>
            <a:r>
              <a:rPr lang="en-IE" sz="2400" b="1" dirty="0">
                <a:latin typeface="Arial" panose="020B0604020202020204" pitchFamily="34" charset="0"/>
                <a:cs typeface="Arial" panose="020B0604020202020204" pitchFamily="34" charset="0"/>
              </a:rPr>
              <a:t>Internet usage and uptake 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citizens, community 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groups and micro-businesses</a:t>
            </a:r>
          </a:p>
          <a:p>
            <a:pPr marL="265113" indent="-265113"/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You can now get any 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name you need for your 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business, </a:t>
            </a:r>
            <a:b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your 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residents association, local group </a:t>
            </a:r>
          </a:p>
          <a:p>
            <a:pPr marL="638175" lvl="0" indent="-457200">
              <a:buFont typeface="Arial" panose="020B0604020202020204" pitchFamily="34" charset="0"/>
              <a:buChar char="•"/>
            </a:pPr>
            <a:endParaRPr lang="en-I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4000" b="1" dirty="0"/>
              <a:t>Drivers </a:t>
            </a:r>
            <a:r>
              <a:rPr lang="en-US" sz="4000" b="1" dirty="0" smtClean="0"/>
              <a:t>- the namespace</a:t>
            </a:r>
            <a:endParaRPr lang="en-US" sz="4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483" y="64820"/>
            <a:ext cx="1179958" cy="121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339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3228" y="4656406"/>
            <a:ext cx="3848772" cy="2201594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572512"/>
            <a:ext cx="10216617" cy="44391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To address administration 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problems &amp; compliance issues:-</a:t>
            </a:r>
          </a:p>
          <a:p>
            <a:pPr marL="638175" indent="-457200">
              <a:buFont typeface="Arial" panose="020B0604020202020204" pitchFamily="34" charset="0"/>
              <a:buChar char="•"/>
            </a:pP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Claim 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evidence is not deterministic (judgement &amp; opinion involved – throughout the channel)</a:t>
            </a:r>
          </a:p>
          <a:p>
            <a:pPr marL="638175" indent="-457200">
              <a:buFont typeface="Arial" panose="020B0604020202020204" pitchFamily="34" charset="0"/>
              <a:buChar char="•"/>
            </a:pP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Baseline PPPRG has exposed 7 pages of Guidelines for </a:t>
            </a:r>
            <a:r>
              <a:rPr lang="en-IE" sz="2400" dirty="0" err="1">
                <a:latin typeface="Arial" panose="020B0604020202020204" pitchFamily="34" charset="0"/>
                <a:cs typeface="Arial" panose="020B0604020202020204" pitchFamily="34" charset="0"/>
              </a:rPr>
              <a:t>nReg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638175" indent="-457200">
              <a:buFont typeface="Arial" panose="020B0604020202020204" pitchFamily="34" charset="0"/>
              <a:buChar char="•"/>
            </a:pP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Remove 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differential treatment of </a:t>
            </a:r>
            <a:r>
              <a:rPr lang="en-IE" sz="2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existing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 businesses v’s </a:t>
            </a:r>
            <a:r>
              <a:rPr lang="en-IE" sz="2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future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 businesses/blogs/events 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etc.</a:t>
            </a:r>
            <a:endParaRPr lang="en-I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8175" indent="-457200">
              <a:buFont typeface="Arial" panose="020B0604020202020204" pitchFamily="34" charset="0"/>
              <a:buChar char="•"/>
            </a:pP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Where no provable claims exist (in the form of evidence) we accept statements (not documents). But, businesses with copious documents, are being forced to jump through hoops.</a:t>
            </a:r>
          </a:p>
          <a:p>
            <a:pPr marL="638175" indent="-457200">
              <a:buFont typeface="Arial" panose="020B0604020202020204" pitchFamily="34" charset="0"/>
              <a:buChar char="•"/>
            </a:pP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We can, and should, rely on other 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Agencies’ 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authentication and verification (especially anti-money laundering (AML) checks by banks, estate agents, 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etc.)</a:t>
            </a:r>
            <a:endParaRPr lang="en-I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8175" lvl="0" indent="-457200">
              <a:buFont typeface="Arial" panose="020B0604020202020204" pitchFamily="34" charset="0"/>
              <a:buChar char="•"/>
            </a:pPr>
            <a:endParaRPr lang="en-IE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Drivers </a:t>
            </a:r>
            <a:r>
              <a:rPr lang="en-US" sz="4000" b="1" dirty="0" smtClean="0"/>
              <a:t>– IEDR and Registrars</a:t>
            </a:r>
            <a:endParaRPr lang="en-US" sz="4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483" y="64820"/>
            <a:ext cx="1179958" cy="121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46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3228" y="4656406"/>
            <a:ext cx="3848772" cy="2201594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7545" y="1530632"/>
            <a:ext cx="10816910" cy="43891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We can update the 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public 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policy basis for operating the Managed 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Registry:-</a:t>
            </a:r>
            <a:endParaRPr lang="en-I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8175" lvl="0" indent="-457200">
              <a:buFont typeface="Arial" panose="020B0604020202020204" pitchFamily="34" charset="0"/>
              <a:buChar char="•"/>
            </a:pP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The claim element of the policy, is no longer contributing to the USP of .</a:t>
            </a:r>
            <a:r>
              <a:rPr lang="en-I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endParaRPr lang="en-I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8175" lvl="0" indent="-457200">
              <a:buFont typeface="Arial" panose="020B0604020202020204" pitchFamily="34" charset="0"/>
              <a:buChar char="•"/>
            </a:pPr>
            <a:endParaRPr lang="en-I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8175" lvl="0" indent="-457200">
              <a:buFont typeface="Arial" panose="020B0604020202020204" pitchFamily="34" charset="0"/>
              <a:buChar char="•"/>
            </a:pP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proposed policy shift reflects current international best practices (a move away from prevention and to a focus on take-down / mitigation / exception-handling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638175" lvl="0" indent="-457200">
              <a:buFont typeface="Arial" panose="020B0604020202020204" pitchFamily="34" charset="0"/>
              <a:buChar char="•"/>
            </a:pPr>
            <a:endParaRPr lang="en-I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8175" lvl="0" indent="-457200">
              <a:buFont typeface="Arial" panose="020B0604020202020204" pitchFamily="34" charset="0"/>
              <a:buChar char="•"/>
            </a:pP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Other policy instruments can deal with problematic registrations 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e.g. DRP, with WIPO, </a:t>
            </a:r>
            <a:r>
              <a:rPr lang="en-IE" sz="2400" dirty="0" err="1">
                <a:latin typeface="Arial" panose="020B0604020202020204" pitchFamily="34" charset="0"/>
                <a:cs typeface="Arial" panose="020B0604020202020204" pitchFamily="34" charset="0"/>
              </a:rPr>
              <a:t>Whois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 Policy and AUP) </a:t>
            </a:r>
            <a:endParaRPr lang="en-I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8175" lvl="0" indent="-457200">
              <a:buFont typeface="Arial" panose="020B0604020202020204" pitchFamily="34" charset="0"/>
              <a:buChar char="•"/>
            </a:pPr>
            <a:endParaRPr lang="en-I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8175" lvl="0" indent="-457200">
              <a:buFont typeface="Arial" panose="020B0604020202020204" pitchFamily="34" charset="0"/>
              <a:buChar char="•"/>
            </a:pP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Co-operation with law enforcement has matured in recent years (previously a court order was required to deal with issues)</a:t>
            </a:r>
            <a:endParaRPr lang="en-I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Drivers </a:t>
            </a:r>
            <a:r>
              <a:rPr lang="en-US" sz="4000" b="1" dirty="0" smtClean="0"/>
              <a:t>- Policy</a:t>
            </a:r>
            <a:endParaRPr lang="en-US" sz="4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483" y="64820"/>
            <a:ext cx="1179958" cy="121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218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3228" y="4656406"/>
            <a:ext cx="3848772" cy="2201594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332591"/>
            <a:ext cx="9455780" cy="4439194"/>
          </a:xfrm>
        </p:spPr>
        <p:txBody>
          <a:bodyPr>
            <a:normAutofit/>
          </a:bodyPr>
          <a:lstStyle/>
          <a:p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Policy change request Template</a:t>
            </a:r>
          </a:p>
          <a:p>
            <a:pPr lvl="2"/>
            <a:r>
              <a:rPr lang="en-IE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submitted to PAC on 27 April 2017 </a:t>
            </a:r>
          </a:p>
          <a:p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10-step 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PDP</a:t>
            </a:r>
          </a:p>
          <a:p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 Working </a:t>
            </a: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</a:p>
          <a:p>
            <a:pPr lvl="2"/>
            <a:r>
              <a:rPr lang="en-IE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edit the PPPRG &amp; identify implementation </a:t>
            </a:r>
            <a:r>
              <a:rPr lang="en-IE" sz="1900" dirty="0">
                <a:latin typeface="Arial" panose="020B0604020202020204" pitchFamily="34" charset="0"/>
                <a:cs typeface="Arial" panose="020B0604020202020204" pitchFamily="34" charset="0"/>
              </a:rPr>
              <a:t>issues)</a:t>
            </a:r>
          </a:p>
          <a:p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 Public consultation</a:t>
            </a:r>
          </a:p>
          <a:p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 Awareness programme</a:t>
            </a:r>
          </a:p>
          <a:p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 Marketing and promotion of the policy change </a:t>
            </a:r>
          </a:p>
          <a:p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 Sufficient notice period</a:t>
            </a:r>
          </a:p>
          <a:p>
            <a:pPr marL="638175" indent="-457200"/>
            <a:endParaRPr lang="en-IE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 smtClean="0"/>
              <a:t>Policy Development Process (PDP)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3600" b="1" dirty="0" smtClean="0"/>
              <a:t>How </a:t>
            </a:r>
            <a:r>
              <a:rPr lang="en-US" sz="3600" b="1" dirty="0"/>
              <a:t>will it work?</a:t>
            </a:r>
            <a:endParaRPr lang="en-US" sz="3600" dirty="0"/>
          </a:p>
        </p:txBody>
      </p:sp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7664207" y="1786906"/>
            <a:ext cx="1822903" cy="257246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Right Arrow 6"/>
          <p:cNvSpPr/>
          <p:nvPr/>
        </p:nvSpPr>
        <p:spPr>
          <a:xfrm>
            <a:off x="7085937" y="4027547"/>
            <a:ext cx="418809" cy="34202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483" y="64820"/>
            <a:ext cx="1179958" cy="121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246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3228" y="4656406"/>
            <a:ext cx="3848772" cy="2201594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83920" y="2545951"/>
            <a:ext cx="10972800" cy="1143000"/>
          </a:xfrm>
        </p:spPr>
        <p:txBody>
          <a:bodyPr>
            <a:noAutofit/>
          </a:bodyPr>
          <a:lstStyle/>
          <a:p>
            <a:r>
              <a:rPr lang="en-IE" sz="4000" b="1" dirty="0"/>
              <a:t>Questions &amp; Answers</a:t>
            </a:r>
            <a:r>
              <a:rPr lang="en-IE" sz="4000" dirty="0"/>
              <a:t/>
            </a:r>
            <a:br>
              <a:rPr lang="en-IE" sz="4000" dirty="0"/>
            </a:br>
            <a:endParaRPr lang="en-US" sz="4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483" y="64820"/>
            <a:ext cx="1179958" cy="121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049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15264" y="5105400"/>
            <a:ext cx="10472928" cy="1752600"/>
          </a:xfrm>
        </p:spPr>
        <p:txBody>
          <a:bodyPr/>
          <a:lstStyle/>
          <a:p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Policy change submission</a:t>
            </a:r>
          </a:p>
          <a:p>
            <a:r>
              <a:rPr lang="en-IE" dirty="0" smtClean="0">
                <a:latin typeface="Arial" panose="020B0604020202020204" pitchFamily="34" charset="0"/>
                <a:cs typeface="Arial" panose="020B0604020202020204" pitchFamily="34" charset="0"/>
              </a:rPr>
              <a:t>27 April 2017</a:t>
            </a:r>
            <a:endParaRPr lang="en-I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19328" y="3276600"/>
            <a:ext cx="10468864" cy="1828800"/>
          </a:xfrm>
        </p:spPr>
        <p:txBody>
          <a:bodyPr>
            <a:normAutofit fontScale="90000"/>
          </a:bodyPr>
          <a:lstStyle/>
          <a:p>
            <a:pPr algn="l"/>
            <a:r>
              <a:rPr lang="en-IE" sz="6000" dirty="0"/>
              <a:t>Policies in the .IE namespace</a:t>
            </a:r>
            <a:br>
              <a:rPr lang="en-IE" sz="6000" dirty="0"/>
            </a:br>
            <a:r>
              <a:rPr lang="en-IE" sz="3200" dirty="0"/>
              <a:t>Proposals to PAC</a:t>
            </a:r>
            <a:br>
              <a:rPr lang="en-IE" sz="3200" dirty="0"/>
            </a:b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4833" y="825276"/>
            <a:ext cx="1932771" cy="1983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144486"/>
            <a:ext cx="10972800" cy="438912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Introduction &amp; background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Proposal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Benefits and Drivers</a:t>
            </a:r>
            <a:endParaRPr lang="en-I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Policy development process</a:t>
            </a:r>
            <a:endParaRPr lang="en-I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Q&amp;A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Agenda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3228" y="4629410"/>
            <a:ext cx="3848772" cy="220159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483" y="64820"/>
            <a:ext cx="1179958" cy="121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91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170612"/>
            <a:ext cx="10972800" cy="4389120"/>
          </a:xfrm>
        </p:spPr>
        <p:txBody>
          <a:bodyPr/>
          <a:lstStyle/>
          <a:p>
            <a:pPr marL="39688" indent="0">
              <a:buNone/>
            </a:pP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In order to register a new .</a:t>
            </a:r>
            <a:r>
              <a:rPr lang="en-IE" sz="2400" dirty="0" err="1"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 domain (</a:t>
            </a:r>
            <a:r>
              <a:rPr lang="en-IE" sz="2400" dirty="0" err="1">
                <a:latin typeface="Arial" panose="020B0604020202020204" pitchFamily="34" charset="0"/>
                <a:cs typeface="Arial" panose="020B0604020202020204" pitchFamily="34" charset="0"/>
              </a:rPr>
              <a:t>nReg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) currently you must satisfy two policy requirements: </a:t>
            </a:r>
          </a:p>
          <a:p>
            <a:pPr marL="39688" indent="0">
              <a:buNone/>
            </a:pPr>
            <a:endParaRPr lang="en-IE" sz="2400" dirty="0">
              <a:solidFill>
                <a:srgbClr val="33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96888" indent="-457200">
              <a:buAutoNum type="arabicPeriod"/>
            </a:pPr>
            <a:r>
              <a:rPr lang="en-IE" sz="2400" b="1" dirty="0">
                <a:latin typeface="Arial" panose="020B0604020202020204" pitchFamily="34" charset="0"/>
                <a:cs typeface="Arial" panose="020B0604020202020204" pitchFamily="34" charset="0"/>
              </a:rPr>
              <a:t>Connection to Ireland - 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”real and substantive connection” of Registrant</a:t>
            </a:r>
          </a:p>
          <a:p>
            <a:pPr marL="496888" indent="-457200">
              <a:buAutoNum type="arabicPeriod"/>
            </a:pPr>
            <a:r>
              <a:rPr lang="en-IE" sz="2400" b="1" dirty="0">
                <a:latin typeface="Arial" panose="020B0604020202020204" pitchFamily="34" charset="0"/>
                <a:cs typeface="Arial" panose="020B0604020202020204" pitchFamily="34" charset="0"/>
              </a:rPr>
              <a:t>Claim to the Name - 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”proven claim to the name applied for”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Introduction &amp; Background</a:t>
            </a:r>
            <a:endParaRPr lang="en-US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3228" y="4656406"/>
            <a:ext cx="3848772" cy="220159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483" y="64820"/>
            <a:ext cx="1179958" cy="121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55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3228" y="4656406"/>
            <a:ext cx="3848772" cy="2201594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087445"/>
            <a:ext cx="10544684" cy="4389120"/>
          </a:xfrm>
        </p:spPr>
        <p:txBody>
          <a:bodyPr>
            <a:normAutofit lnSpcReduction="10000"/>
          </a:bodyPr>
          <a:lstStyle/>
          <a:p>
            <a:pPr marL="39688" indent="0">
              <a:buNone/>
            </a:pP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The principles of the Managed Registry concept:</a:t>
            </a:r>
          </a:p>
          <a:p>
            <a:pPr marL="39688" indent="0">
              <a:buNone/>
            </a:pPr>
            <a:endParaRPr lang="en-I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Claim was designed to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prevent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the anti-social practices of American </a:t>
            </a:r>
            <a:r>
              <a:rPr lang="en-GB" b="1" dirty="0" err="1">
                <a:latin typeface="Arial" panose="020B0604020202020204" pitchFamily="34" charset="0"/>
                <a:cs typeface="Arial" panose="020B0604020202020204" pitchFamily="34" charset="0"/>
              </a:rPr>
              <a:t>cybersquatters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b="1" dirty="0" err="1">
                <a:latin typeface="Arial" panose="020B0604020202020204" pitchFamily="34" charset="0"/>
                <a:cs typeface="Arial" panose="020B0604020202020204" pitchFamily="34" charset="0"/>
              </a:rPr>
              <a:t>domainers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No need for </a:t>
            </a: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multiple and/or defensive </a:t>
            </a:r>
            <a:r>
              <a:rPr lang="en-IE" dirty="0" smtClean="0">
                <a:latin typeface="Arial" panose="020B0604020202020204" pitchFamily="34" charset="0"/>
                <a:cs typeface="Arial" panose="020B0604020202020204" pitchFamily="34" charset="0"/>
              </a:rPr>
              <a:t>registrations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I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Help to ensure that “good names” were </a:t>
            </a:r>
            <a:r>
              <a:rPr lang="en-IE" dirty="0" smtClean="0">
                <a:latin typeface="Arial" panose="020B0604020202020204" pitchFamily="34" charset="0"/>
                <a:cs typeface="Arial" panose="020B0604020202020204" pitchFamily="34" charset="0"/>
              </a:rPr>
              <a:t>used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I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Effort to stop the practice of people registering names </a:t>
            </a:r>
            <a:r>
              <a:rPr lang="en-IE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E" dirty="0" smtClean="0">
                <a:latin typeface="Arial" panose="020B0604020202020204" pitchFamily="34" charset="0"/>
                <a:cs typeface="Arial" panose="020B0604020202020204" pitchFamily="34" charset="0"/>
              </a:rPr>
              <a:t>which </a:t>
            </a: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will not be used, in the near future.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Introduction &amp; Background</a:t>
            </a:r>
            <a:endParaRPr lang="en-US" sz="4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483" y="64820"/>
            <a:ext cx="1179958" cy="121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008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3228" y="4656406"/>
            <a:ext cx="3848772" cy="2201594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2077" y="1847088"/>
            <a:ext cx="10412061" cy="4389120"/>
          </a:xfrm>
        </p:spPr>
        <p:txBody>
          <a:bodyPr>
            <a:noAutofit/>
          </a:bodyPr>
          <a:lstStyle/>
          <a:p>
            <a:pPr marL="39688" lvl="3" indent="0">
              <a:buSzPct val="95000"/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Our USP - dot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domains are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62648" lvl="3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Identifiably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Irish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- the only online space reserved for Irish people &amp; businesses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96888" lvl="1" indent="-457200"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62648" lvl="3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Trusted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through traceability - we’ve checked-out who is behind the website</a:t>
            </a:r>
          </a:p>
          <a:p>
            <a:pPr marL="496888" lvl="1" indent="-457200"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62648" lvl="3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Registrants - documented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verified by IEDR </a:t>
            </a:r>
          </a:p>
          <a:p>
            <a:pPr marL="862648" lvl="3" indent="-457200">
              <a:buFont typeface="Arial" panose="020B0604020202020204" pitchFamily="34" charset="0"/>
              <a:buChar char="•"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62648" lvl="3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can provide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assistance to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regulatory bodies (IMB /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ODCE), Law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Enforcement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Introduction &amp; </a:t>
            </a:r>
            <a:r>
              <a:rPr lang="en-US" sz="4000" b="1" dirty="0" smtClean="0"/>
              <a:t>Background</a:t>
            </a:r>
            <a:endParaRPr lang="en-US" sz="3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483" y="64820"/>
            <a:ext cx="1179958" cy="121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85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3228" y="4656406"/>
            <a:ext cx="3848772" cy="2201594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935480"/>
            <a:ext cx="9657806" cy="4389120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has changed? 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Renewed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emphasis on developing and growing the national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resource / allowing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Irish business to have the names they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want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I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People want to have the names they need - but they cannot provide sufficient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evidence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claim to IEDR e.g.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Mick / Mick’s blog / Mick’s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corner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shop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I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Registries are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no longer be responsible for brand protection, via the restriction of applications. Brand managers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are making those decisions, </a:t>
            </a:r>
            <a:r>
              <a:rPr lang="en-GB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esp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with 1,200 </a:t>
            </a:r>
            <a:r>
              <a:rPr lang="en-GB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nTLDs</a:t>
            </a:r>
            <a:endParaRPr lang="en-I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697992"/>
          </a:xfrm>
        </p:spPr>
        <p:txBody>
          <a:bodyPr>
            <a:noAutofit/>
          </a:bodyPr>
          <a:lstStyle/>
          <a:p>
            <a:pPr marL="39688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sz="4000" b="1" dirty="0"/>
              <a:t>Introduction &amp; </a:t>
            </a:r>
            <a:r>
              <a:rPr lang="en-US" sz="4000" b="1" dirty="0" smtClean="0"/>
              <a:t>Background</a:t>
            </a:r>
            <a:br>
              <a:rPr lang="en-US" sz="4000" b="1" dirty="0" smtClean="0"/>
            </a:br>
            <a:endParaRPr lang="en-US" sz="28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483" y="64820"/>
            <a:ext cx="1179958" cy="121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88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3228" y="4656406"/>
            <a:ext cx="3848772" cy="2201594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417" y="1935480"/>
            <a:ext cx="10991410" cy="4389120"/>
          </a:xfrm>
        </p:spPr>
        <p:txBody>
          <a:bodyPr>
            <a:no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Drop the requirement to have, and prove, a </a:t>
            </a:r>
            <a:r>
              <a:rPr lang="en-IE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claim to the </a:t>
            </a:r>
            <a:r>
              <a:rPr lang="en-IE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I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Applicants with a proven real and substantive </a:t>
            </a:r>
            <a:r>
              <a:rPr lang="en-IE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connection to Ireland </a:t>
            </a: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will be </a:t>
            </a:r>
            <a:r>
              <a:rPr lang="en-IE" dirty="0" smtClean="0">
                <a:latin typeface="Arial" panose="020B0604020202020204" pitchFamily="34" charset="0"/>
                <a:cs typeface="Arial" panose="020B0604020202020204" pitchFamily="34" charset="0"/>
              </a:rPr>
              <a:t>able </a:t>
            </a: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to register any name they want. </a:t>
            </a:r>
            <a:endParaRPr lang="en-I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I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Current safeguards to protect citizens and the reputation of the dot </a:t>
            </a:r>
            <a:r>
              <a:rPr lang="en-IE" dirty="0" err="1"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 namespace will </a:t>
            </a:r>
            <a:r>
              <a:rPr lang="en-IE" dirty="0" smtClean="0">
                <a:latin typeface="Arial" panose="020B0604020202020204" pitchFamily="34" charset="0"/>
                <a:cs typeface="Arial" panose="020B0604020202020204" pitchFamily="34" charset="0"/>
              </a:rPr>
              <a:t>continue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I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General registration rules will continue </a:t>
            </a:r>
            <a:endParaRPr lang="en-I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I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IE" dirty="0" smtClean="0">
                <a:latin typeface="Arial" panose="020B0604020202020204" pitchFamily="34" charset="0"/>
                <a:cs typeface="Arial" panose="020B0604020202020204" pitchFamily="34" charset="0"/>
              </a:rPr>
              <a:t>Dispute </a:t>
            </a: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resolution policy will continue (</a:t>
            </a:r>
            <a:r>
              <a:rPr lang="en-IE" dirty="0" smtClean="0">
                <a:latin typeface="Arial" panose="020B0604020202020204" pitchFamily="34" charset="0"/>
                <a:cs typeface="Arial" panose="020B0604020202020204" pitchFamily="34" charset="0"/>
              </a:rPr>
              <a:t>WIPO adjudication</a:t>
            </a: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Our proposal</a:t>
            </a:r>
            <a:endParaRPr lang="en-US" sz="4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483" y="64820"/>
            <a:ext cx="1179958" cy="121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06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3228" y="4656406"/>
            <a:ext cx="3848772" cy="2201594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2326" y="1753996"/>
            <a:ext cx="11089136" cy="4389120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More deterministic registration </a:t>
            </a:r>
            <a:r>
              <a:rPr lang="en-IE" dirty="0" smtClean="0">
                <a:latin typeface="Arial" panose="020B0604020202020204" pitchFamily="34" charset="0"/>
                <a:cs typeface="Arial" panose="020B0604020202020204" pitchFamily="34" charset="0"/>
              </a:rPr>
              <a:t>process (removing </a:t>
            </a: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subjective ‘claim’ </a:t>
            </a:r>
            <a:r>
              <a:rPr lang="en-IE" dirty="0" smtClean="0">
                <a:latin typeface="Arial" panose="020B0604020202020204" pitchFamily="34" charset="0"/>
                <a:cs typeface="Arial" panose="020B0604020202020204" pitchFamily="34" charset="0"/>
              </a:rPr>
              <a:t>judgements)</a:t>
            </a: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I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I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Easier and faster registration </a:t>
            </a:r>
            <a:r>
              <a:rPr lang="en-IE" dirty="0" smtClean="0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I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Improved customer experience (CX) for Registrars, resellers and </a:t>
            </a:r>
            <a:r>
              <a:rPr lang="en-IE" dirty="0" smtClean="0">
                <a:latin typeface="Arial" panose="020B0604020202020204" pitchFamily="34" charset="0"/>
                <a:cs typeface="Arial" panose="020B0604020202020204" pitchFamily="34" charset="0"/>
              </a:rPr>
              <a:t>registrants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I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Dilute the perception of dot </a:t>
            </a:r>
            <a:r>
              <a:rPr lang="en-IE" dirty="0" err="1"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 as ‘hard to get’  </a:t>
            </a:r>
            <a:endParaRPr lang="en-I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I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Better potential for repeat business from </a:t>
            </a:r>
            <a:r>
              <a:rPr lang="en-IE" i="1" dirty="0">
                <a:latin typeface="Arial" panose="020B0604020202020204" pitchFamily="34" charset="0"/>
                <a:cs typeface="Arial" panose="020B0604020202020204" pitchFamily="34" charset="0"/>
              </a:rPr>
              <a:t>satisfied</a:t>
            </a: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E" dirty="0" smtClean="0">
                <a:latin typeface="Arial" panose="020B0604020202020204" pitchFamily="34" charset="0"/>
                <a:cs typeface="Arial" panose="020B0604020202020204" pitchFamily="34" charset="0"/>
              </a:rPr>
              <a:t>customers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I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IE" dirty="0">
                <a:latin typeface="Arial" panose="020B0604020202020204" pitchFamily="34" charset="0"/>
                <a:cs typeface="Arial" panose="020B0604020202020204" pitchFamily="34" charset="0"/>
              </a:rPr>
              <a:t>Increased sales and registrations  (as dropped tickets are reduced)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The benefits</a:t>
            </a:r>
            <a:endParaRPr lang="en-US" sz="4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483" y="64820"/>
            <a:ext cx="1179958" cy="121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332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 on brainstorming" id="{C229246F-E851-40FB-8E1D-535DCA6AFD71}" vid="{8D346C02-FE09-4A8E-BC58-EB73E373F0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3BE57A2-D666-4652-B423-3EEF5C79D95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666</Words>
  <Application>Microsoft Office PowerPoint</Application>
  <PresentationFormat>Widescreen</PresentationFormat>
  <Paragraphs>117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 Gothic</vt:lpstr>
      <vt:lpstr>Palatino Linotype</vt:lpstr>
      <vt:lpstr>Symbol</vt:lpstr>
      <vt:lpstr>Wingdings 2</vt:lpstr>
      <vt:lpstr>Presentation on brainstorming</vt:lpstr>
      <vt:lpstr>Policy Advisory Committee   .IE namespace</vt:lpstr>
      <vt:lpstr>Policies in the .IE namespace Proposals to PAC </vt:lpstr>
      <vt:lpstr>Agenda</vt:lpstr>
      <vt:lpstr>Introduction &amp; Background</vt:lpstr>
      <vt:lpstr>Introduction &amp; Background</vt:lpstr>
      <vt:lpstr>Introduction &amp; Background</vt:lpstr>
      <vt:lpstr>Introduction &amp; Background </vt:lpstr>
      <vt:lpstr>Our proposal</vt:lpstr>
      <vt:lpstr>The benefits</vt:lpstr>
      <vt:lpstr>Drivers - Customers</vt:lpstr>
      <vt:lpstr>Drivers - the namespace</vt:lpstr>
      <vt:lpstr>Drivers – IEDR and Registrars</vt:lpstr>
      <vt:lpstr>Drivers - Policy</vt:lpstr>
      <vt:lpstr>Policy Development Process (PDP) How will it work?</vt:lpstr>
      <vt:lpstr>Questions &amp; Answers 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2017-04-19T11:31:03Z</dcterms:created>
  <dcterms:modified xsi:type="dcterms:W3CDTF">2017-05-04T13:03:29Z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TC034606379991</vt:lpwstr>
  </property>
</Properties>
</file>