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8" r:id="rId3"/>
    <p:sldId id="260" r:id="rId4"/>
    <p:sldId id="261" r:id="rId5"/>
    <p:sldId id="540" r:id="rId6"/>
    <p:sldId id="568" r:id="rId7"/>
    <p:sldId id="602" r:id="rId8"/>
    <p:sldId id="603" r:id="rId9"/>
    <p:sldId id="576" r:id="rId10"/>
    <p:sldId id="604" r:id="rId11"/>
    <p:sldId id="605" r:id="rId12"/>
    <p:sldId id="586" r:id="rId13"/>
    <p:sldId id="599" r:id="rId14"/>
    <p:sldId id="574" r:id="rId15"/>
    <p:sldId id="580" r:id="rId16"/>
    <p:sldId id="608" r:id="rId17"/>
    <p:sldId id="570" r:id="rId18"/>
    <p:sldId id="582" r:id="rId19"/>
    <p:sldId id="610" r:id="rId20"/>
    <p:sldId id="262" r:id="rId21"/>
    <p:sldId id="601"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8" d="100"/>
          <a:sy n="38" d="100"/>
        </p:scale>
        <p:origin x="672" y="36"/>
      </p:cViewPr>
      <p:guideLst>
        <p:guide orient="horz" pos="2160"/>
        <p:guide pos="3840"/>
      </p:guideLst>
    </p:cSldViewPr>
  </p:slideViewPr>
  <p:notesTextViewPr>
    <p:cViewPr>
      <p:scale>
        <a:sx n="3" d="2"/>
        <a:sy n="3" d="2"/>
      </p:scale>
      <p:origin x="0" y="0"/>
    </p:cViewPr>
  </p:notesTextViewPr>
  <p:sorterViewPr>
    <p:cViewPr varScale="1">
      <p:scale>
        <a:sx n="1" d="1"/>
        <a:sy n="1" d="1"/>
      </p:scale>
      <p:origin x="0" y="-569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18831" cy="495029"/>
          </a:xfrm>
          <a:prstGeom prst="rect">
            <a:avLst/>
          </a:prstGeom>
        </p:spPr>
        <p:txBody>
          <a:bodyPr vert="horz" lIns="94833" tIns="47416" rIns="94833" bIns="47416" rtlCol="0"/>
          <a:lstStyle>
            <a:lvl1pPr algn="l">
              <a:defRPr sz="1300"/>
            </a:lvl1pPr>
          </a:lstStyle>
          <a:p>
            <a:endParaRPr lang="en-GB"/>
          </a:p>
        </p:txBody>
      </p:sp>
      <p:sp>
        <p:nvSpPr>
          <p:cNvPr id="3" name="Date Placeholder 2"/>
          <p:cNvSpPr>
            <a:spLocks noGrp="1"/>
          </p:cNvSpPr>
          <p:nvPr>
            <p:ph type="dt" idx="1"/>
          </p:nvPr>
        </p:nvSpPr>
        <p:spPr>
          <a:xfrm>
            <a:off x="3815375" y="2"/>
            <a:ext cx="2918831" cy="495029"/>
          </a:xfrm>
          <a:prstGeom prst="rect">
            <a:avLst/>
          </a:prstGeom>
        </p:spPr>
        <p:txBody>
          <a:bodyPr vert="horz" lIns="94833" tIns="47416" rIns="94833" bIns="47416" rtlCol="0"/>
          <a:lstStyle>
            <a:lvl1pPr algn="r">
              <a:defRPr sz="1300"/>
            </a:lvl1pPr>
          </a:lstStyle>
          <a:p>
            <a:fld id="{0696F2BE-2808-4D78-AA95-93500634FA72}" type="datetimeFigureOut">
              <a:rPr lang="en-GB" smtClean="0"/>
              <a:t>07/11/2022</a:t>
            </a:fld>
            <a:endParaRPr lang="en-GB"/>
          </a:p>
        </p:txBody>
      </p:sp>
      <p:sp>
        <p:nvSpPr>
          <p:cNvPr id="4" name="Slide Image Placeholder 3"/>
          <p:cNvSpPr>
            <a:spLocks noGrp="1" noRot="1" noChangeAspect="1"/>
          </p:cNvSpPr>
          <p:nvPr>
            <p:ph type="sldImg" idx="2"/>
          </p:nvPr>
        </p:nvSpPr>
        <p:spPr>
          <a:xfrm>
            <a:off x="407988" y="1231900"/>
            <a:ext cx="5922962" cy="3332163"/>
          </a:xfrm>
          <a:prstGeom prst="rect">
            <a:avLst/>
          </a:prstGeom>
          <a:noFill/>
          <a:ln w="12700">
            <a:solidFill>
              <a:prstClr val="black"/>
            </a:solidFill>
          </a:ln>
        </p:spPr>
        <p:txBody>
          <a:bodyPr vert="horz" lIns="94833" tIns="47416" rIns="94833" bIns="47416" rtlCol="0" anchor="ctr"/>
          <a:lstStyle/>
          <a:p>
            <a:endParaRPr lang="en-GB"/>
          </a:p>
        </p:txBody>
      </p:sp>
      <p:sp>
        <p:nvSpPr>
          <p:cNvPr id="5" name="Notes Placeholder 4"/>
          <p:cNvSpPr>
            <a:spLocks noGrp="1"/>
          </p:cNvSpPr>
          <p:nvPr>
            <p:ph type="body" sz="quarter" idx="3"/>
          </p:nvPr>
        </p:nvSpPr>
        <p:spPr>
          <a:xfrm>
            <a:off x="673577" y="4748166"/>
            <a:ext cx="5388610" cy="3884861"/>
          </a:xfrm>
          <a:prstGeom prst="rect">
            <a:avLst/>
          </a:prstGeom>
        </p:spPr>
        <p:txBody>
          <a:bodyPr vert="horz" lIns="94833" tIns="47416" rIns="94833" bIns="474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371287"/>
            <a:ext cx="2918831" cy="495028"/>
          </a:xfrm>
          <a:prstGeom prst="rect">
            <a:avLst/>
          </a:prstGeom>
        </p:spPr>
        <p:txBody>
          <a:bodyPr vert="horz" lIns="94833" tIns="47416" rIns="94833" bIns="47416" rtlCol="0" anchor="b"/>
          <a:lstStyle>
            <a:lvl1pPr algn="l">
              <a:defRPr sz="1300"/>
            </a:lvl1pPr>
          </a:lstStyle>
          <a:p>
            <a:endParaRPr lang="en-GB"/>
          </a:p>
        </p:txBody>
      </p:sp>
      <p:sp>
        <p:nvSpPr>
          <p:cNvPr id="7" name="Slide Number Placeholder 6"/>
          <p:cNvSpPr>
            <a:spLocks noGrp="1"/>
          </p:cNvSpPr>
          <p:nvPr>
            <p:ph type="sldNum" sz="quarter" idx="5"/>
          </p:nvPr>
        </p:nvSpPr>
        <p:spPr>
          <a:xfrm>
            <a:off x="3815375" y="9371287"/>
            <a:ext cx="2918831" cy="495028"/>
          </a:xfrm>
          <a:prstGeom prst="rect">
            <a:avLst/>
          </a:prstGeom>
        </p:spPr>
        <p:txBody>
          <a:bodyPr vert="horz" lIns="94833" tIns="47416" rIns="94833" bIns="47416" rtlCol="0" anchor="b"/>
          <a:lstStyle>
            <a:lvl1pPr algn="r">
              <a:defRPr sz="1300"/>
            </a:lvl1pPr>
          </a:lstStyle>
          <a:p>
            <a:fld id="{50471888-6981-484A-9504-701F5932F13C}" type="slidenum">
              <a:rPr lang="en-GB" smtClean="0"/>
              <a:t>‹#›</a:t>
            </a:fld>
            <a:endParaRPr lang="en-GB"/>
          </a:p>
        </p:txBody>
      </p:sp>
    </p:spTree>
    <p:extLst>
      <p:ext uri="{BB962C8B-B14F-4D97-AF65-F5344CB8AC3E}">
        <p14:creationId xmlns:p14="http://schemas.microsoft.com/office/powerpoint/2010/main" val="129108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34836" y="2382982"/>
            <a:ext cx="9144000" cy="1939492"/>
          </a:xfrm>
        </p:spPr>
        <p:txBody>
          <a:bodyPr anchor="b"/>
          <a:lstStyle>
            <a:lvl1pPr algn="ctr">
              <a:defRPr sz="6000"/>
            </a:lvl1pPr>
          </a:lstStyle>
          <a:p>
            <a:r>
              <a:rPr lang="en-US" dirty="0"/>
              <a:t>TITLE</a:t>
            </a:r>
            <a:endParaRPr lang="en-IE" dirty="0"/>
          </a:p>
        </p:txBody>
      </p:sp>
      <p:sp>
        <p:nvSpPr>
          <p:cNvPr id="3" name="Subtitle 2"/>
          <p:cNvSpPr>
            <a:spLocks noGrp="1"/>
          </p:cNvSpPr>
          <p:nvPr>
            <p:ph type="subTitle" idx="1"/>
          </p:nvPr>
        </p:nvSpPr>
        <p:spPr>
          <a:xfrm>
            <a:off x="1634836" y="432247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Subtitle</a:t>
            </a:r>
            <a:endParaRPr lang="en-IE" dirty="0"/>
          </a:p>
        </p:txBody>
      </p:sp>
      <p:sp>
        <p:nvSpPr>
          <p:cNvPr id="10" name="Rectangle 9"/>
          <p:cNvSpPr/>
          <p:nvPr userDrawn="1"/>
        </p:nvSpPr>
        <p:spPr>
          <a:xfrm>
            <a:off x="0" y="6650182"/>
            <a:ext cx="12192000" cy="207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1" y="-34932"/>
            <a:ext cx="4835825" cy="2417913"/>
          </a:xfrm>
          <a:prstGeom prst="rect">
            <a:avLst/>
          </a:prstGeom>
        </p:spPr>
      </p:pic>
    </p:spTree>
    <p:extLst>
      <p:ext uri="{BB962C8B-B14F-4D97-AF65-F5344CB8AC3E}">
        <p14:creationId xmlns:p14="http://schemas.microsoft.com/office/powerpoint/2010/main" val="138312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34836" y="2382982"/>
            <a:ext cx="9144000" cy="1939492"/>
          </a:xfrm>
        </p:spPr>
        <p:txBody>
          <a:bodyPr anchor="b"/>
          <a:lstStyle>
            <a:lvl1pPr algn="ctr">
              <a:defRPr sz="6000">
                <a:solidFill>
                  <a:schemeClr val="bg2"/>
                </a:solidFill>
              </a:defRPr>
            </a:lvl1pPr>
          </a:lstStyle>
          <a:p>
            <a:r>
              <a:rPr lang="en-US" dirty="0"/>
              <a:t>TITLE</a:t>
            </a:r>
            <a:endParaRPr lang="en-IE" dirty="0"/>
          </a:p>
        </p:txBody>
      </p:sp>
      <p:sp>
        <p:nvSpPr>
          <p:cNvPr id="3" name="Subtitle 2"/>
          <p:cNvSpPr>
            <a:spLocks noGrp="1"/>
          </p:cNvSpPr>
          <p:nvPr>
            <p:ph type="subTitle" idx="1"/>
          </p:nvPr>
        </p:nvSpPr>
        <p:spPr>
          <a:xfrm>
            <a:off x="1634836" y="4322474"/>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Subtitle</a:t>
            </a:r>
            <a:endParaRPr lang="en-IE" dirty="0"/>
          </a:p>
        </p:txBody>
      </p:sp>
      <p:sp>
        <p:nvSpPr>
          <p:cNvPr id="10" name="Rectangle 9"/>
          <p:cNvSpPr/>
          <p:nvPr userDrawn="1"/>
        </p:nvSpPr>
        <p:spPr>
          <a:xfrm>
            <a:off x="0" y="6650182"/>
            <a:ext cx="12192000" cy="207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76" y="-17370"/>
            <a:ext cx="4800703" cy="2400352"/>
          </a:xfrm>
          <a:prstGeom prst="rect">
            <a:avLst/>
          </a:prstGeom>
        </p:spPr>
      </p:pic>
    </p:spTree>
    <p:extLst>
      <p:ext uri="{BB962C8B-B14F-4D97-AF65-F5344CB8AC3E}">
        <p14:creationId xmlns:p14="http://schemas.microsoft.com/office/powerpoint/2010/main" val="51080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27270"/>
            <a:ext cx="10515600" cy="1120629"/>
          </a:xfrm>
        </p:spPr>
        <p:txBody>
          <a:bodyPr/>
          <a:lstStyle>
            <a:lvl1pPr>
              <a:defRPr sz="4000"/>
            </a:lvl1pPr>
          </a:lstStyle>
          <a:p>
            <a:r>
              <a:rPr lang="en-US" dirty="0"/>
              <a:t>Click to edit Master title style</a:t>
            </a:r>
            <a:endParaRPr lang="en-IE" dirty="0"/>
          </a:p>
        </p:txBody>
      </p:sp>
      <p:sp>
        <p:nvSpPr>
          <p:cNvPr id="3" name="Content Placeholder 2"/>
          <p:cNvSpPr>
            <a:spLocks noGrp="1"/>
          </p:cNvSpPr>
          <p:nvPr>
            <p:ph idx="1"/>
          </p:nvPr>
        </p:nvSpPr>
        <p:spPr>
          <a:xfrm>
            <a:off x="838200" y="2247899"/>
            <a:ext cx="10515600" cy="3910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Footer Placeholder 4"/>
          <p:cNvSpPr>
            <a:spLocks noGrp="1"/>
          </p:cNvSpPr>
          <p:nvPr>
            <p:ph type="ftr" sz="quarter" idx="11"/>
          </p:nvPr>
        </p:nvSpPr>
        <p:spPr/>
        <p:txBody>
          <a:bodyPr/>
          <a:lstStyle/>
          <a:p>
            <a:endParaRPr lang="en-I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75" y="0"/>
            <a:ext cx="2657476" cy="1328738"/>
          </a:xfrm>
          <a:prstGeom prst="rect">
            <a:avLst/>
          </a:prstGeom>
        </p:spPr>
      </p:pic>
    </p:spTree>
    <p:extLst>
      <p:ext uri="{BB962C8B-B14F-4D97-AF65-F5344CB8AC3E}">
        <p14:creationId xmlns:p14="http://schemas.microsoft.com/office/powerpoint/2010/main" val="302574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27270"/>
            <a:ext cx="10515600" cy="1120629"/>
          </a:xfrm>
        </p:spPr>
        <p:txBody>
          <a:bodyPr/>
          <a:lstStyle>
            <a:lvl1pPr>
              <a:defRPr sz="4000">
                <a:solidFill>
                  <a:schemeClr val="bg2"/>
                </a:solidFill>
              </a:defRPr>
            </a:lvl1pPr>
          </a:lstStyle>
          <a:p>
            <a:r>
              <a:rPr lang="en-US" dirty="0"/>
              <a:t>Click to edit Master title style</a:t>
            </a:r>
            <a:endParaRPr lang="en-IE" dirty="0"/>
          </a:p>
        </p:txBody>
      </p:sp>
      <p:sp>
        <p:nvSpPr>
          <p:cNvPr id="3" name="Content Placeholder 2"/>
          <p:cNvSpPr>
            <a:spLocks noGrp="1"/>
          </p:cNvSpPr>
          <p:nvPr>
            <p:ph idx="1"/>
          </p:nvPr>
        </p:nvSpPr>
        <p:spPr>
          <a:xfrm>
            <a:off x="838200" y="2247899"/>
            <a:ext cx="10515600" cy="391001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Footer Placeholder 4"/>
          <p:cNvSpPr>
            <a:spLocks noGrp="1"/>
          </p:cNvSpPr>
          <p:nvPr>
            <p:ph type="ftr" sz="quarter" idx="11"/>
          </p:nvPr>
        </p:nvSpPr>
        <p:spPr/>
        <p:txBody>
          <a:bodyPr/>
          <a:lstStyle/>
          <a:p>
            <a:endParaRPr lang="en-I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11" y="-17369"/>
            <a:ext cx="2816040" cy="1408020"/>
          </a:xfrm>
          <a:prstGeom prst="rect">
            <a:avLst/>
          </a:prstGeom>
        </p:spPr>
      </p:pic>
    </p:spTree>
    <p:extLst>
      <p:ext uri="{BB962C8B-B14F-4D97-AF65-F5344CB8AC3E}">
        <p14:creationId xmlns:p14="http://schemas.microsoft.com/office/powerpoint/2010/main" val="330187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98575"/>
            <a:ext cx="10515600" cy="835025"/>
          </a:xfrm>
        </p:spPr>
        <p:txBody>
          <a:bodyPr>
            <a:normAutofit/>
          </a:bodyPr>
          <a:lstStyle>
            <a:lvl1pPr>
              <a:defRPr sz="4000"/>
            </a:lvl1pPr>
          </a:lstStyle>
          <a:p>
            <a:r>
              <a:rPr lang="en-US" dirty="0"/>
              <a:t>Click to edit Master title style</a:t>
            </a:r>
            <a:endParaRPr lang="en-IE" dirty="0"/>
          </a:p>
        </p:txBody>
      </p:sp>
      <p:sp>
        <p:nvSpPr>
          <p:cNvPr id="3" name="Content Placeholder 2"/>
          <p:cNvSpPr>
            <a:spLocks noGrp="1"/>
          </p:cNvSpPr>
          <p:nvPr>
            <p:ph sz="half" idx="1"/>
          </p:nvPr>
        </p:nvSpPr>
        <p:spPr>
          <a:xfrm>
            <a:off x="838200" y="2133600"/>
            <a:ext cx="5181600" cy="4043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6172200" y="2133600"/>
            <a:ext cx="5181600" cy="4043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11"/>
          </p:nvPr>
        </p:nvSpPr>
        <p:spPr/>
        <p:txBody>
          <a:bodyPr/>
          <a:lstStyle/>
          <a:p>
            <a:endParaRPr lang="en-IE"/>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657476" cy="1328738"/>
          </a:xfrm>
          <a:prstGeom prst="rect">
            <a:avLst/>
          </a:prstGeom>
        </p:spPr>
      </p:pic>
    </p:spTree>
    <p:extLst>
      <p:ext uri="{BB962C8B-B14F-4D97-AF65-F5344CB8AC3E}">
        <p14:creationId xmlns:p14="http://schemas.microsoft.com/office/powerpoint/2010/main" val="165506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5982" y="2406361"/>
            <a:ext cx="10515600" cy="1325563"/>
          </a:xfrm>
        </p:spPr>
        <p:txBody>
          <a:bodyPr>
            <a:normAutofit/>
          </a:bodyPr>
          <a:lstStyle>
            <a:lvl1pPr algn="ctr">
              <a:defRPr sz="6000"/>
            </a:lvl1pPr>
          </a:lstStyle>
          <a:p>
            <a:r>
              <a:rPr lang="en-US" dirty="0"/>
              <a:t>Section header</a:t>
            </a:r>
            <a:endParaRPr lang="en-I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75" y="0"/>
            <a:ext cx="2657476" cy="1328738"/>
          </a:xfrm>
          <a:prstGeom prst="rect">
            <a:avLst/>
          </a:prstGeom>
        </p:spPr>
      </p:pic>
    </p:spTree>
    <p:extLst>
      <p:ext uri="{BB962C8B-B14F-4D97-AF65-F5344CB8AC3E}">
        <p14:creationId xmlns:p14="http://schemas.microsoft.com/office/powerpoint/2010/main" val="98789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5982" y="2406361"/>
            <a:ext cx="10515600" cy="1325563"/>
          </a:xfrm>
        </p:spPr>
        <p:txBody>
          <a:bodyPr>
            <a:normAutofit/>
          </a:bodyPr>
          <a:lstStyle>
            <a:lvl1pPr algn="ctr">
              <a:defRPr sz="6000">
                <a:solidFill>
                  <a:schemeClr val="bg2"/>
                </a:solidFill>
              </a:defRPr>
            </a:lvl1pPr>
          </a:lstStyle>
          <a:p>
            <a:r>
              <a:rPr lang="en-US" dirty="0"/>
              <a:t>Section header</a:t>
            </a:r>
            <a:endParaRPr lang="en-IE"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11" y="-17369"/>
            <a:ext cx="2816040" cy="1408020"/>
          </a:xfrm>
          <a:prstGeom prst="rect">
            <a:avLst/>
          </a:prstGeom>
        </p:spPr>
      </p:pic>
    </p:spTree>
    <p:extLst>
      <p:ext uri="{BB962C8B-B14F-4D97-AF65-F5344CB8AC3E}">
        <p14:creationId xmlns:p14="http://schemas.microsoft.com/office/powerpoint/2010/main" val="5848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4"/>
          <p:cNvSpPr>
            <a:spLocks noGrp="1"/>
          </p:cNvSpPr>
          <p:nvPr>
            <p:ph type="ftr" sz="quarter" idx="3"/>
          </p:nvPr>
        </p:nvSpPr>
        <p:spPr>
          <a:xfrm>
            <a:off x="7239000" y="62850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8" name="Rectangle 7"/>
          <p:cNvSpPr/>
          <p:nvPr userDrawn="1"/>
        </p:nvSpPr>
        <p:spPr>
          <a:xfrm>
            <a:off x="0" y="6650182"/>
            <a:ext cx="12192000" cy="207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4724457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52" r:id="rId5"/>
    <p:sldLayoutId id="2147483654" r:id="rId6"/>
    <p:sldLayoutId id="214748366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euipo.europa.eu/ohimportal/en/web/observatory/agorateka#:~:text=The%20European%20online%20content%20portal,countries%20through%20a%20single%20porta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weare.ie/policy-development-proces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590" y="2046098"/>
            <a:ext cx="9144000" cy="1939492"/>
          </a:xfrm>
        </p:spPr>
        <p:txBody>
          <a:bodyPr>
            <a:normAutofit/>
          </a:bodyPr>
          <a:lstStyle/>
          <a:p>
            <a:pPr lvl="0">
              <a:defRPr/>
            </a:pPr>
            <a:r>
              <a:rPr lang="en-IE" sz="4400" b="1" dirty="0">
                <a:solidFill>
                  <a:prstClr val="black"/>
                </a:solidFill>
                <a:latin typeface="Arial" panose="020B0604020202020204" pitchFamily="34" charset="0"/>
                <a:cs typeface="Arial" panose="020B0604020202020204" pitchFamily="34" charset="0"/>
              </a:rPr>
              <a:t>Policy Advisory Committee</a:t>
            </a:r>
            <a:r>
              <a:rPr lang="en-IE" sz="4400" dirty="0">
                <a:solidFill>
                  <a:prstClr val="black"/>
                </a:solidFill>
                <a:latin typeface="Arial" panose="020B0604020202020204" pitchFamily="34" charset="0"/>
                <a:cs typeface="Arial" panose="020B0604020202020204" pitchFamily="34" charset="0"/>
              </a:rPr>
              <a:t/>
            </a:r>
            <a:br>
              <a:rPr lang="en-IE" sz="4400" dirty="0">
                <a:solidFill>
                  <a:prstClr val="black"/>
                </a:solidFill>
                <a:latin typeface="Arial" panose="020B0604020202020204" pitchFamily="34" charset="0"/>
                <a:cs typeface="Arial" panose="020B0604020202020204" pitchFamily="34" charset="0"/>
              </a:rPr>
            </a:br>
            <a:endParaRPr lang="en-IE" sz="4400" dirty="0"/>
          </a:p>
        </p:txBody>
      </p:sp>
      <p:sp>
        <p:nvSpPr>
          <p:cNvPr id="3" name="Subtitle 2"/>
          <p:cNvSpPr>
            <a:spLocks noGrp="1"/>
          </p:cNvSpPr>
          <p:nvPr>
            <p:ph type="subTitle" idx="1"/>
          </p:nvPr>
        </p:nvSpPr>
        <p:spPr>
          <a:xfrm>
            <a:off x="1615586" y="4149220"/>
            <a:ext cx="9144000" cy="1655762"/>
          </a:xfrm>
        </p:spPr>
        <p:txBody>
          <a:bodyPr/>
          <a:lstStyle/>
          <a:p>
            <a:r>
              <a:rPr lang="en-IE" dirty="0">
                <a:solidFill>
                  <a:prstClr val="black"/>
                </a:solidFill>
                <a:latin typeface="Arial" panose="020B0604020202020204" pitchFamily="34" charset="0"/>
                <a:cs typeface="Arial" panose="020B0604020202020204" pitchFamily="34" charset="0"/>
              </a:rPr>
              <a:t>28</a:t>
            </a:r>
            <a:r>
              <a:rPr lang="en-IE" baseline="30000" dirty="0">
                <a:solidFill>
                  <a:prstClr val="black"/>
                </a:solidFill>
                <a:latin typeface="Arial" panose="020B0604020202020204" pitchFamily="34" charset="0"/>
                <a:cs typeface="Arial" panose="020B0604020202020204" pitchFamily="34" charset="0"/>
              </a:rPr>
              <a:t>th</a:t>
            </a:r>
            <a:r>
              <a:rPr lang="en-IE" dirty="0">
                <a:solidFill>
                  <a:prstClr val="black"/>
                </a:solidFill>
                <a:latin typeface="Arial" panose="020B0604020202020204" pitchFamily="34" charset="0"/>
                <a:cs typeface="Arial" panose="020B0604020202020204" pitchFamily="34" charset="0"/>
              </a:rPr>
              <a:t> July 2022</a:t>
            </a:r>
            <a:br>
              <a:rPr lang="en-IE" dirty="0">
                <a:solidFill>
                  <a:prstClr val="black"/>
                </a:solidFill>
                <a:latin typeface="Arial" panose="020B0604020202020204" pitchFamily="34" charset="0"/>
                <a:cs typeface="Arial" panose="020B0604020202020204" pitchFamily="34" charset="0"/>
              </a:rPr>
            </a:br>
            <a:r>
              <a:rPr lang="en-IE" dirty="0">
                <a:solidFill>
                  <a:prstClr val="black"/>
                </a:solidFill>
                <a:latin typeface="Arial" panose="020B0604020202020204" pitchFamily="34" charset="0"/>
                <a:cs typeface="Arial" panose="020B0604020202020204" pitchFamily="34" charset="0"/>
              </a:rPr>
              <a:t/>
            </a:r>
            <a:br>
              <a:rPr lang="en-IE" dirty="0">
                <a:solidFill>
                  <a:prstClr val="black"/>
                </a:solidFill>
                <a:latin typeface="Arial" panose="020B0604020202020204" pitchFamily="34" charset="0"/>
                <a:cs typeface="Arial" panose="020B0604020202020204" pitchFamily="34" charset="0"/>
              </a:rPr>
            </a:br>
            <a:r>
              <a:rPr lang="en-IE" dirty="0">
                <a:solidFill>
                  <a:prstClr val="black"/>
                </a:solidFill>
                <a:latin typeface="Arial" panose="020B0604020202020204" pitchFamily="34" charset="0"/>
                <a:cs typeface="Arial" panose="020B0604020202020204" pitchFamily="34" charset="0"/>
              </a:rPr>
              <a:t>Meeting - PAC</a:t>
            </a:r>
            <a:r>
              <a:rPr lang="en-IE" baseline="30000" dirty="0">
                <a:solidFill>
                  <a:prstClr val="black"/>
                </a:solidFill>
                <a:latin typeface="Arial" panose="020B0604020202020204" pitchFamily="34" charset="0"/>
                <a:cs typeface="Arial" panose="020B0604020202020204" pitchFamily="34" charset="0"/>
              </a:rPr>
              <a:t>#</a:t>
            </a:r>
            <a:r>
              <a:rPr lang="en-IE" dirty="0">
                <a:solidFill>
                  <a:prstClr val="black"/>
                </a:solidFill>
                <a:latin typeface="Arial" panose="020B0604020202020204" pitchFamily="34" charset="0"/>
                <a:cs typeface="Arial" panose="020B0604020202020204" pitchFamily="34" charset="0"/>
              </a:rPr>
              <a:t>32</a:t>
            </a:r>
            <a:endParaRPr lang="en-IE" dirty="0"/>
          </a:p>
        </p:txBody>
      </p:sp>
    </p:spTree>
    <p:extLst>
      <p:ext uri="{BB962C8B-B14F-4D97-AF65-F5344CB8AC3E}">
        <p14:creationId xmlns:p14="http://schemas.microsoft.com/office/powerpoint/2010/main" val="182195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6277" y="500572"/>
            <a:ext cx="778615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2554"/>
                </a:solidFill>
                <a:latin typeface="Arial" panose="020B0604020202020204" pitchFamily="34" charset="0"/>
                <a:cs typeface="Arial" panose="020B0604020202020204" pitchFamily="34" charset="0"/>
              </a:rPr>
              <a:t>4.3 </a:t>
            </a:r>
            <a:r>
              <a:rPr lang="en-IE" sz="2200" b="1" dirty="0">
                <a:solidFill>
                  <a:srgbClr val="002554"/>
                </a:solidFill>
                <a:latin typeface="Arial" panose="020B0604020202020204" pitchFamily="34" charset="0"/>
                <a:cs typeface="Arial" panose="020B0604020202020204" pitchFamily="34" charset="0"/>
              </a:rPr>
              <a:t>DNS Abuse – time for a formal .IE Policy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i="1" u="none" strike="noStrike" kern="1200" cap="none" spc="0" normalizeH="0" baseline="0" noProof="0" dirty="0">
                <a:ln>
                  <a:noFill/>
                </a:ln>
                <a:solidFill>
                  <a:srgbClr val="002554"/>
                </a:solidFill>
                <a:effectLst/>
                <a:uLnTx/>
                <a:uFillTx/>
                <a:latin typeface="Arial" panose="020B0604020202020204" pitchFamily="34" charset="0"/>
                <a:ea typeface="+mn-ea"/>
                <a:cs typeface="Arial" panose="020B0604020202020204" pitchFamily="34" charset="0"/>
              </a:rPr>
              <a:t>(more accurately ‘Abuse that uses the DNS’….)</a:t>
            </a:r>
            <a:r>
              <a:rPr kumimoji="0" lang="en-IE" sz="2200" b="1" i="0" u="none" strike="noStrike" kern="1200" cap="none" spc="0" normalizeH="0" baseline="0" noProof="0" dirty="0">
                <a:ln>
                  <a:noFill/>
                </a:ln>
                <a:solidFill>
                  <a:srgbClr val="002554"/>
                </a:solidFill>
                <a:effectLst/>
                <a:uLnTx/>
                <a:uFillTx/>
                <a:latin typeface="Arial" panose="020B0604020202020204" pitchFamily="34" charset="0"/>
                <a:ea typeface="+mn-ea"/>
                <a:cs typeface="Arial" panose="020B0604020202020204" pitchFamily="34" charset="0"/>
              </a:rPr>
              <a:t> </a:t>
            </a:r>
          </a:p>
        </p:txBody>
      </p:sp>
      <p:sp>
        <p:nvSpPr>
          <p:cNvPr id="4" name="TextBox 3">
            <a:extLst>
              <a:ext uri="{FF2B5EF4-FFF2-40B4-BE49-F238E27FC236}">
                <a16:creationId xmlns:a16="http://schemas.microsoft.com/office/drawing/2014/main" id="{ECE860DC-A7C3-4801-BFA5-0D3E91A14149}"/>
              </a:ext>
            </a:extLst>
          </p:cNvPr>
          <p:cNvSpPr txBox="1"/>
          <p:nvPr/>
        </p:nvSpPr>
        <p:spPr>
          <a:xfrm>
            <a:off x="702129" y="1820571"/>
            <a:ext cx="10695214" cy="457048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dirty="0"/>
              <a:t> Proposal for new, formal .</a:t>
            </a:r>
            <a:r>
              <a:rPr lang="en-GB" dirty="0" err="1"/>
              <a:t>ie</a:t>
            </a:r>
            <a:r>
              <a:rPr lang="en-GB" dirty="0"/>
              <a:t> policy</a:t>
            </a:r>
          </a:p>
          <a:p>
            <a:pPr marL="285750" indent="-285750">
              <a:lnSpc>
                <a:spcPct val="150000"/>
              </a:lnSpc>
              <a:buFont typeface="Wingdings" panose="05000000000000000000" pitchFamily="2" charset="2"/>
              <a:buChar char="Ø"/>
            </a:pPr>
            <a:r>
              <a:rPr lang="en-GB" dirty="0"/>
              <a:t> Rationale for an Anti-Abuse policy </a:t>
            </a:r>
          </a:p>
          <a:p>
            <a:pPr marL="285750" indent="-285750">
              <a:lnSpc>
                <a:spcPct val="150000"/>
              </a:lnSpc>
              <a:buFont typeface="Wingdings" panose="05000000000000000000" pitchFamily="2" charset="2"/>
              <a:buChar char="Ø"/>
            </a:pPr>
            <a:r>
              <a:rPr lang="en-GB" dirty="0"/>
              <a:t> Context :- digitally transformed post-</a:t>
            </a:r>
            <a:r>
              <a:rPr lang="en-GB" dirty="0" err="1"/>
              <a:t>Covid</a:t>
            </a:r>
            <a:r>
              <a:rPr lang="en-GB" dirty="0"/>
              <a:t> world (malware, phishing, scams) </a:t>
            </a:r>
          </a:p>
          <a:p>
            <a:pPr marL="285750" indent="-285750">
              <a:lnSpc>
                <a:spcPct val="150000"/>
              </a:lnSpc>
              <a:buFont typeface="Wingdings" panose="05000000000000000000" pitchFamily="2" charset="2"/>
              <a:buChar char="Ø"/>
            </a:pPr>
            <a:r>
              <a:rPr lang="en-GB" dirty="0"/>
              <a:t> EU* regulators attention</a:t>
            </a:r>
          </a:p>
          <a:p>
            <a:pPr marL="285750" indent="-285750">
              <a:lnSpc>
                <a:spcPct val="150000"/>
              </a:lnSpc>
              <a:buFont typeface="Wingdings" panose="05000000000000000000" pitchFamily="2" charset="2"/>
              <a:buChar char="Ø"/>
            </a:pPr>
            <a:r>
              <a:rPr lang="en-GB" dirty="0"/>
              <a:t> Self-regulation provides confidence, builds trust through transparency</a:t>
            </a:r>
          </a:p>
          <a:p>
            <a:pPr marL="285750" indent="-285750">
              <a:lnSpc>
                <a:spcPct val="150000"/>
              </a:lnSpc>
              <a:buFont typeface="Wingdings" panose="05000000000000000000" pitchFamily="2" charset="2"/>
              <a:buChar char="Ø"/>
            </a:pPr>
            <a:r>
              <a:rPr lang="en-GB" dirty="0"/>
              <a:t> ccTLDs may (eventually) follow gTLDs - obliged to have a policy </a:t>
            </a:r>
          </a:p>
          <a:p>
            <a:pPr>
              <a:lnSpc>
                <a:spcPct val="150000"/>
              </a:lnSpc>
            </a:pPr>
            <a:endParaRPr lang="en-GB" dirty="0"/>
          </a:p>
          <a:p>
            <a:pPr>
              <a:lnSpc>
                <a:spcPct val="150000"/>
              </a:lnSpc>
            </a:pPr>
            <a:r>
              <a:rPr lang="en-GB" b="1" dirty="0"/>
              <a:t>Discussion deferred</a:t>
            </a:r>
          </a:p>
          <a:p>
            <a:pPr marL="285750" indent="-285750">
              <a:lnSpc>
                <a:spcPct val="150000"/>
              </a:lnSpc>
              <a:buFont typeface="Wingdings" panose="05000000000000000000" pitchFamily="2" charset="2"/>
              <a:buChar char="Ø"/>
            </a:pPr>
            <a:endParaRPr lang="en-GB" dirty="0"/>
          </a:p>
          <a:p>
            <a:r>
              <a:rPr lang="en-GB" sz="1600" dirty="0"/>
              <a:t>*The European Commission has just published its study on DNS abuse. The study assessed the scope, magnitude and impact of DNS abuse and provided input for possible policy measures. The study proposes a </a:t>
            </a:r>
            <a:r>
              <a:rPr lang="en-GB" sz="1600" b="1" dirty="0"/>
              <a:t>set of recommendations </a:t>
            </a:r>
            <a:r>
              <a:rPr lang="en-GB" sz="1600" dirty="0"/>
              <a:t>in the field of </a:t>
            </a:r>
            <a:r>
              <a:rPr lang="en-GB" sz="1600" b="1" dirty="0"/>
              <a:t>prevention, detection and mitigation </a:t>
            </a:r>
            <a:r>
              <a:rPr lang="en-GB" sz="1600" dirty="0"/>
              <a:t>of DNS abuse.</a:t>
            </a:r>
          </a:p>
        </p:txBody>
      </p:sp>
      <p:sp>
        <p:nvSpPr>
          <p:cNvPr id="2" name="TextBox 1">
            <a:extLst>
              <a:ext uri="{FF2B5EF4-FFF2-40B4-BE49-F238E27FC236}">
                <a16:creationId xmlns:a16="http://schemas.microsoft.com/office/drawing/2014/main" id="{579FFE65-4DC0-4B6C-A066-1763EA0CDC21}"/>
              </a:ext>
            </a:extLst>
          </p:cNvPr>
          <p:cNvSpPr txBox="1"/>
          <p:nvPr/>
        </p:nvSpPr>
        <p:spPr>
          <a:xfrm>
            <a:off x="5486400" y="1371600"/>
            <a:ext cx="1355271" cy="461665"/>
          </a:xfrm>
          <a:prstGeom prst="rect">
            <a:avLst/>
          </a:prstGeom>
          <a:noFill/>
        </p:spPr>
        <p:txBody>
          <a:bodyPr wrap="square" rtlCol="0">
            <a:spAutoFit/>
          </a:bodyPr>
          <a:lstStyle/>
          <a:p>
            <a:r>
              <a:rPr lang="en-GB" sz="2400" b="1" dirty="0"/>
              <a:t>Recap </a:t>
            </a:r>
            <a:endParaRPr lang="en-IE" sz="2400" dirty="0"/>
          </a:p>
        </p:txBody>
      </p:sp>
    </p:spTree>
    <p:extLst>
      <p:ext uri="{BB962C8B-B14F-4D97-AF65-F5344CB8AC3E}">
        <p14:creationId xmlns:p14="http://schemas.microsoft.com/office/powerpoint/2010/main" val="185258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6277" y="500572"/>
            <a:ext cx="778615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2554"/>
                </a:solidFill>
                <a:latin typeface="Arial" panose="020B0604020202020204" pitchFamily="34" charset="0"/>
                <a:cs typeface="Arial" panose="020B0604020202020204" pitchFamily="34" charset="0"/>
              </a:rPr>
              <a:t>4.3 </a:t>
            </a:r>
            <a:r>
              <a:rPr lang="en-IE" sz="2200" b="1" dirty="0">
                <a:solidFill>
                  <a:srgbClr val="002554"/>
                </a:solidFill>
                <a:latin typeface="Arial" panose="020B0604020202020204" pitchFamily="34" charset="0"/>
                <a:cs typeface="Arial" panose="020B0604020202020204" pitchFamily="34" charset="0"/>
              </a:rPr>
              <a:t>DNS Abuse – time for a formal .IE Policy ?</a:t>
            </a:r>
            <a:r>
              <a:rPr kumimoji="0" lang="en-IE" sz="2200" b="1" i="0" u="none" strike="noStrike" kern="1200" cap="none" spc="0" normalizeH="0" baseline="0" noProof="0" dirty="0">
                <a:ln>
                  <a:noFill/>
                </a:ln>
                <a:solidFill>
                  <a:srgbClr val="002554"/>
                </a:solidFill>
                <a:effectLst/>
                <a:uLnTx/>
                <a:uFillTx/>
                <a:latin typeface="Arial" panose="020B0604020202020204" pitchFamily="34" charset="0"/>
                <a:ea typeface="+mn-ea"/>
                <a:cs typeface="Arial" panose="020B0604020202020204" pitchFamily="34" charset="0"/>
              </a:rPr>
              <a:t> </a:t>
            </a:r>
          </a:p>
        </p:txBody>
      </p:sp>
      <p:pic>
        <p:nvPicPr>
          <p:cNvPr id="2" name="Picture 1">
            <a:extLst>
              <a:ext uri="{FF2B5EF4-FFF2-40B4-BE49-F238E27FC236}">
                <a16:creationId xmlns:a16="http://schemas.microsoft.com/office/drawing/2014/main" id="{0238A784-F5D1-4876-907D-6EDC7B1090B3}"/>
              </a:ext>
            </a:extLst>
          </p:cNvPr>
          <p:cNvPicPr>
            <a:picLocks noChangeAspect="1"/>
          </p:cNvPicPr>
          <p:nvPr/>
        </p:nvPicPr>
        <p:blipFill>
          <a:blip r:embed="rId2"/>
          <a:stretch>
            <a:fillRect/>
          </a:stretch>
        </p:blipFill>
        <p:spPr>
          <a:xfrm>
            <a:off x="14457" y="876695"/>
            <a:ext cx="5876496" cy="4668190"/>
          </a:xfrm>
          <a:prstGeom prst="rect">
            <a:avLst/>
          </a:prstGeom>
        </p:spPr>
      </p:pic>
      <p:pic>
        <p:nvPicPr>
          <p:cNvPr id="5" name="Picture 4">
            <a:extLst>
              <a:ext uri="{FF2B5EF4-FFF2-40B4-BE49-F238E27FC236}">
                <a16:creationId xmlns:a16="http://schemas.microsoft.com/office/drawing/2014/main" id="{CD691ADA-7CC1-426F-A407-685C0F305FB8}"/>
              </a:ext>
            </a:extLst>
          </p:cNvPr>
          <p:cNvPicPr>
            <a:picLocks noChangeAspect="1"/>
          </p:cNvPicPr>
          <p:nvPr/>
        </p:nvPicPr>
        <p:blipFill>
          <a:blip r:embed="rId3"/>
          <a:stretch>
            <a:fillRect/>
          </a:stretch>
        </p:blipFill>
        <p:spPr>
          <a:xfrm>
            <a:off x="5922250" y="2565864"/>
            <a:ext cx="6224177" cy="4122426"/>
          </a:xfrm>
          <a:prstGeom prst="rect">
            <a:avLst/>
          </a:prstGeom>
        </p:spPr>
      </p:pic>
    </p:spTree>
    <p:extLst>
      <p:ext uri="{BB962C8B-B14F-4D97-AF65-F5344CB8AC3E}">
        <p14:creationId xmlns:p14="http://schemas.microsoft.com/office/powerpoint/2010/main" val="101953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6277" y="500572"/>
            <a:ext cx="7786152"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5. </a:t>
            </a:r>
            <a:r>
              <a:rPr lang="en-IE" sz="2200" b="1" dirty="0">
                <a:latin typeface="Arial" panose="020B0604020202020204" pitchFamily="34" charset="0"/>
                <a:cs typeface="Arial" panose="020B0604020202020204" pitchFamily="34" charset="0"/>
              </a:rPr>
              <a:t>NIS 2 – update</a:t>
            </a:r>
          </a:p>
        </p:txBody>
      </p:sp>
      <p:sp>
        <p:nvSpPr>
          <p:cNvPr id="5" name="Content Placeholder 2">
            <a:extLst>
              <a:ext uri="{FF2B5EF4-FFF2-40B4-BE49-F238E27FC236}">
                <a16:creationId xmlns:a16="http://schemas.microsoft.com/office/drawing/2014/main" id="{D0597CC7-5321-4CC8-92E9-04EA65AE2C6E}"/>
              </a:ext>
            </a:extLst>
          </p:cNvPr>
          <p:cNvSpPr txBox="1">
            <a:spLocks/>
          </p:cNvSpPr>
          <p:nvPr/>
        </p:nvSpPr>
        <p:spPr>
          <a:xfrm>
            <a:off x="609599" y="1606635"/>
            <a:ext cx="11209713"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Ø"/>
            </a:pPr>
            <a:r>
              <a:rPr lang="en-GB" sz="1800" dirty="0"/>
              <a:t>  Timing / Trilogue</a:t>
            </a:r>
            <a:r>
              <a:rPr lang="x-none" sz="1800" dirty="0"/>
              <a:t>s</a:t>
            </a:r>
            <a:r>
              <a:rPr lang="en-IE" sz="1800" dirty="0"/>
              <a:t> / and linking </a:t>
            </a:r>
            <a:r>
              <a:rPr lang="en-GB" sz="1800" dirty="0"/>
              <a:t>DSA &amp; CER Directives</a:t>
            </a:r>
            <a:r>
              <a:rPr lang="x-none" sz="1800" dirty="0"/>
              <a:t>. </a:t>
            </a:r>
            <a:endParaRPr lang="en-IE" sz="1800" dirty="0"/>
          </a:p>
          <a:p>
            <a:pPr>
              <a:spcBef>
                <a:spcPts val="600"/>
              </a:spcBef>
              <a:spcAft>
                <a:spcPts val="600"/>
              </a:spcAft>
              <a:buFont typeface="Wingdings" panose="05000000000000000000" pitchFamily="2" charset="2"/>
              <a:buChar char="Ø"/>
            </a:pPr>
            <a:r>
              <a:rPr lang="en-GB" sz="1800" dirty="0"/>
              <a:t>  Czech Presidency continuing where French left off…</a:t>
            </a:r>
          </a:p>
          <a:p>
            <a:pPr>
              <a:spcBef>
                <a:spcPts val="600"/>
              </a:spcBef>
              <a:spcAft>
                <a:spcPts val="600"/>
              </a:spcAft>
              <a:buFont typeface="Wingdings" panose="05000000000000000000" pitchFamily="2" charset="2"/>
              <a:buChar char="Ø"/>
            </a:pPr>
            <a:r>
              <a:rPr lang="en-IE" sz="1800" dirty="0"/>
              <a:t> 12 May – Final stage of Trilogue negotiations </a:t>
            </a:r>
          </a:p>
          <a:p>
            <a:pPr>
              <a:spcBef>
                <a:spcPts val="600"/>
              </a:spcBef>
              <a:spcAft>
                <a:spcPts val="600"/>
              </a:spcAft>
              <a:buFont typeface="Wingdings" panose="05000000000000000000" pitchFamily="2" charset="2"/>
              <a:buChar char="Ø"/>
            </a:pPr>
            <a:r>
              <a:rPr lang="en-US" sz="1800" dirty="0"/>
              <a:t> 17 June - EU Council published latest version of NIS 2 text</a:t>
            </a:r>
          </a:p>
          <a:p>
            <a:pPr>
              <a:spcBef>
                <a:spcPts val="600"/>
              </a:spcBef>
              <a:spcAft>
                <a:spcPts val="600"/>
              </a:spcAft>
              <a:buFont typeface="Wingdings" panose="05000000000000000000" pitchFamily="2" charset="2"/>
              <a:buChar char="Ø"/>
            </a:pPr>
            <a:r>
              <a:rPr lang="en-US" sz="1800" dirty="0"/>
              <a:t> Known as the 4-column doc </a:t>
            </a:r>
            <a:r>
              <a:rPr lang="en-US" sz="1800" i="1" dirty="0"/>
              <a:t>(472 pages)</a:t>
            </a:r>
          </a:p>
          <a:p>
            <a:pPr>
              <a:spcBef>
                <a:spcPts val="600"/>
              </a:spcBef>
              <a:spcAft>
                <a:spcPts val="600"/>
              </a:spcAft>
              <a:buFont typeface="Wingdings" panose="05000000000000000000" pitchFamily="2" charset="2"/>
              <a:buChar char="Ø"/>
            </a:pPr>
            <a:endParaRPr lang="en-IE" sz="1600" dirty="0"/>
          </a:p>
          <a:p>
            <a:pPr>
              <a:lnSpc>
                <a:spcPct val="100000"/>
              </a:lnSpc>
              <a:spcBef>
                <a:spcPts val="0"/>
              </a:spcBef>
              <a:buFont typeface="Wingdings" panose="05000000000000000000" pitchFamily="2" charset="2"/>
              <a:buChar char="Ø"/>
            </a:pPr>
            <a:r>
              <a:rPr lang="en-US" sz="1600" dirty="0"/>
              <a:t> Some positive proposed edits from the </a:t>
            </a:r>
            <a:r>
              <a:rPr lang="en-US" sz="1600" b="1" dirty="0"/>
              <a:t>Council</a:t>
            </a:r>
            <a:r>
              <a:rPr lang="en-US" sz="1600" dirty="0"/>
              <a:t> draft….. </a:t>
            </a:r>
          </a:p>
          <a:p>
            <a:pPr>
              <a:lnSpc>
                <a:spcPct val="100000"/>
              </a:lnSpc>
              <a:spcBef>
                <a:spcPts val="0"/>
              </a:spcBef>
              <a:buFont typeface="Wingdings" panose="05000000000000000000" pitchFamily="2" charset="2"/>
              <a:buChar char="Ø"/>
            </a:pPr>
            <a:r>
              <a:rPr lang="en-US" sz="1600" dirty="0"/>
              <a:t> Impact Assessment required</a:t>
            </a:r>
          </a:p>
          <a:p>
            <a:pPr lvl="1">
              <a:lnSpc>
                <a:spcPct val="100000"/>
              </a:lnSpc>
              <a:spcBef>
                <a:spcPts val="0"/>
              </a:spcBef>
              <a:buFont typeface="Wingdings" panose="05000000000000000000" pitchFamily="2" charset="2"/>
              <a:buChar char="Ø"/>
            </a:pPr>
            <a:r>
              <a:rPr lang="en-US" sz="1600" dirty="0">
                <a:solidFill>
                  <a:srgbClr val="FF0000"/>
                </a:solidFill>
              </a:rPr>
              <a:t> Article 23 – “accurate and complete information, including verification procedures”</a:t>
            </a:r>
          </a:p>
          <a:p>
            <a:pPr lvl="1">
              <a:lnSpc>
                <a:spcPct val="100000"/>
              </a:lnSpc>
              <a:spcBef>
                <a:spcPts val="0"/>
              </a:spcBef>
              <a:buFont typeface="Wingdings" panose="05000000000000000000" pitchFamily="2" charset="2"/>
              <a:buChar char="Ø"/>
            </a:pPr>
            <a:r>
              <a:rPr lang="en-US" sz="1600" dirty="0">
                <a:solidFill>
                  <a:srgbClr val="FF0000"/>
                </a:solidFill>
              </a:rPr>
              <a:t> KYC is costly, resource heavy, and introduces friction in automated online processes</a:t>
            </a:r>
          </a:p>
          <a:p>
            <a:pPr lvl="1">
              <a:lnSpc>
                <a:spcPct val="100000"/>
              </a:lnSpc>
              <a:spcBef>
                <a:spcPts val="0"/>
              </a:spcBef>
              <a:buFont typeface="Wingdings" panose="05000000000000000000" pitchFamily="2" charset="2"/>
              <a:buChar char="Ø"/>
            </a:pPr>
            <a:r>
              <a:rPr lang="en-US" sz="1600" dirty="0">
                <a:solidFill>
                  <a:srgbClr val="FF0000"/>
                </a:solidFill>
              </a:rPr>
              <a:t> GDPR in </a:t>
            </a:r>
            <a:r>
              <a:rPr lang="en-US" sz="1600" dirty="0" err="1">
                <a:solidFill>
                  <a:srgbClr val="FF0000"/>
                </a:solidFill>
              </a:rPr>
              <a:t>Whois</a:t>
            </a:r>
            <a:r>
              <a:rPr lang="en-US" sz="1600" dirty="0">
                <a:solidFill>
                  <a:srgbClr val="FF0000"/>
                </a:solidFill>
              </a:rPr>
              <a:t> proposals - identifying “legal person” in .com TLD world</a:t>
            </a:r>
          </a:p>
          <a:p>
            <a:pPr lvl="1">
              <a:lnSpc>
                <a:spcPct val="100000"/>
              </a:lnSpc>
              <a:spcBef>
                <a:spcPts val="0"/>
              </a:spcBef>
              <a:buFont typeface="Wingdings" panose="05000000000000000000" pitchFamily="2" charset="2"/>
              <a:buChar char="Ø"/>
            </a:pPr>
            <a:r>
              <a:rPr lang="en-US" sz="1600" dirty="0">
                <a:solidFill>
                  <a:schemeClr val="accent4">
                    <a:lumMod val="50000"/>
                  </a:schemeClr>
                </a:solidFill>
              </a:rPr>
              <a:t> Data Access – to legitimate access seekers – lawful and duly justified requests</a:t>
            </a:r>
          </a:p>
          <a:p>
            <a:pPr lvl="1">
              <a:lnSpc>
                <a:spcPct val="100000"/>
              </a:lnSpc>
              <a:spcBef>
                <a:spcPts val="0"/>
              </a:spcBef>
              <a:buFont typeface="Wingdings" panose="05000000000000000000" pitchFamily="2" charset="2"/>
              <a:buChar char="Ø"/>
            </a:pPr>
            <a:r>
              <a:rPr lang="en-IE" sz="1600" dirty="0"/>
              <a:t> </a:t>
            </a:r>
            <a:r>
              <a:rPr lang="en-IE" sz="1600" dirty="0">
                <a:solidFill>
                  <a:schemeClr val="accent1"/>
                </a:solidFill>
              </a:rPr>
              <a:t>Member States have 21 months to transpose</a:t>
            </a:r>
          </a:p>
          <a:p>
            <a:pPr lvl="1">
              <a:lnSpc>
                <a:spcPct val="100000"/>
              </a:lnSpc>
              <a:spcBef>
                <a:spcPts val="0"/>
              </a:spcBef>
              <a:buFont typeface="Wingdings" panose="05000000000000000000" pitchFamily="2" charset="2"/>
              <a:buChar char="Ø"/>
            </a:pPr>
            <a:r>
              <a:rPr lang="en-IE" sz="1600" dirty="0">
                <a:solidFill>
                  <a:srgbClr val="00B050"/>
                </a:solidFill>
              </a:rPr>
              <a:t> Scope – registries, registrar </a:t>
            </a:r>
            <a:r>
              <a:rPr lang="en-IE" sz="1600" b="1" dirty="0">
                <a:solidFill>
                  <a:srgbClr val="00B050"/>
                </a:solidFill>
              </a:rPr>
              <a:t>and</a:t>
            </a:r>
            <a:r>
              <a:rPr lang="en-IE" sz="1600" dirty="0">
                <a:solidFill>
                  <a:srgbClr val="00B050"/>
                </a:solidFill>
              </a:rPr>
              <a:t> resellers – “entities providing registration services”</a:t>
            </a:r>
          </a:p>
          <a:p>
            <a:pPr lvl="1">
              <a:lnSpc>
                <a:spcPct val="100000"/>
              </a:lnSpc>
              <a:spcBef>
                <a:spcPts val="0"/>
              </a:spcBef>
              <a:buFont typeface="Wingdings" panose="05000000000000000000" pitchFamily="2" charset="2"/>
              <a:buChar char="Ø"/>
            </a:pPr>
            <a:r>
              <a:rPr lang="en-IE" sz="1600" dirty="0">
                <a:solidFill>
                  <a:srgbClr val="00B050"/>
                </a:solidFill>
              </a:rPr>
              <a:t> </a:t>
            </a:r>
            <a:r>
              <a:rPr lang="en-IE" sz="1600" dirty="0">
                <a:solidFill>
                  <a:schemeClr val="accent1"/>
                </a:solidFill>
              </a:rPr>
              <a:t>Member States</a:t>
            </a:r>
            <a:r>
              <a:rPr lang="en-IE" sz="1600" dirty="0">
                <a:solidFill>
                  <a:srgbClr val="00B050"/>
                </a:solidFill>
              </a:rPr>
              <a:t> shall “require” Vs shall “ensure”</a:t>
            </a:r>
          </a:p>
          <a:p>
            <a:pPr lvl="1">
              <a:lnSpc>
                <a:spcPct val="100000"/>
              </a:lnSpc>
              <a:spcBef>
                <a:spcPts val="0"/>
              </a:spcBef>
              <a:buFont typeface="Wingdings" panose="05000000000000000000" pitchFamily="2" charset="2"/>
              <a:buChar char="Ø"/>
            </a:pPr>
            <a:endParaRPr lang="en-US" sz="1600" dirty="0"/>
          </a:p>
        </p:txBody>
      </p:sp>
      <p:sp>
        <p:nvSpPr>
          <p:cNvPr id="2" name="TextBox 1">
            <a:extLst>
              <a:ext uri="{FF2B5EF4-FFF2-40B4-BE49-F238E27FC236}">
                <a16:creationId xmlns:a16="http://schemas.microsoft.com/office/drawing/2014/main" id="{81E02CB8-68E3-4007-B502-AE0A8874911D}"/>
              </a:ext>
            </a:extLst>
          </p:cNvPr>
          <p:cNvSpPr txBox="1"/>
          <p:nvPr/>
        </p:nvSpPr>
        <p:spPr>
          <a:xfrm>
            <a:off x="4404807" y="931459"/>
            <a:ext cx="4849091" cy="369332"/>
          </a:xfrm>
          <a:prstGeom prst="rect">
            <a:avLst/>
          </a:prstGeom>
          <a:noFill/>
        </p:spPr>
        <p:txBody>
          <a:bodyPr wrap="square" rtlCol="0">
            <a:spAutoFit/>
          </a:bodyPr>
          <a:lstStyle/>
          <a:p>
            <a:r>
              <a:rPr lang="en-IE" b="1" dirty="0">
                <a:solidFill>
                  <a:schemeClr val="accent6">
                    <a:lumMod val="50000"/>
                    <a:lumOff val="50000"/>
                  </a:schemeClr>
                </a:solidFill>
              </a:rPr>
              <a:t>Update on developments since PAC#31 :-</a:t>
            </a:r>
          </a:p>
        </p:txBody>
      </p:sp>
    </p:spTree>
    <p:extLst>
      <p:ext uri="{BB962C8B-B14F-4D97-AF65-F5344CB8AC3E}">
        <p14:creationId xmlns:p14="http://schemas.microsoft.com/office/powerpoint/2010/main" val="2891110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6277" y="500572"/>
            <a:ext cx="7786152"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5. </a:t>
            </a:r>
            <a:r>
              <a:rPr lang="en-IE" sz="2200" b="1" dirty="0">
                <a:latin typeface="Arial" panose="020B0604020202020204" pitchFamily="34" charset="0"/>
                <a:cs typeface="Arial" panose="020B0604020202020204" pitchFamily="34" charset="0"/>
              </a:rPr>
              <a:t>NIS 2 – update</a:t>
            </a:r>
          </a:p>
        </p:txBody>
      </p:sp>
      <p:sp>
        <p:nvSpPr>
          <p:cNvPr id="4" name="TextBox 3">
            <a:extLst>
              <a:ext uri="{FF2B5EF4-FFF2-40B4-BE49-F238E27FC236}">
                <a16:creationId xmlns:a16="http://schemas.microsoft.com/office/drawing/2014/main" id="{713F60A2-14A3-44F0-860C-9D648FFB5B34}"/>
              </a:ext>
            </a:extLst>
          </p:cNvPr>
          <p:cNvSpPr txBox="1"/>
          <p:nvPr/>
        </p:nvSpPr>
        <p:spPr>
          <a:xfrm>
            <a:off x="4564134" y="968431"/>
            <a:ext cx="4849091" cy="369332"/>
          </a:xfrm>
          <a:prstGeom prst="rect">
            <a:avLst/>
          </a:prstGeom>
          <a:noFill/>
        </p:spPr>
        <p:txBody>
          <a:bodyPr wrap="square" rtlCol="0">
            <a:spAutoFit/>
          </a:bodyPr>
          <a:lstStyle/>
          <a:p>
            <a:r>
              <a:rPr lang="en-IE" b="1" dirty="0" err="1"/>
              <a:t>Whois</a:t>
            </a:r>
            <a:r>
              <a:rPr lang="en-IE" dirty="0"/>
              <a:t> – </a:t>
            </a:r>
            <a:r>
              <a:rPr lang="en-IE" i="1" dirty="0"/>
              <a:t>rancorous debates during GDPR</a:t>
            </a:r>
          </a:p>
        </p:txBody>
      </p:sp>
      <p:pic>
        <p:nvPicPr>
          <p:cNvPr id="2" name="Picture 1">
            <a:extLst>
              <a:ext uri="{FF2B5EF4-FFF2-40B4-BE49-F238E27FC236}">
                <a16:creationId xmlns:a16="http://schemas.microsoft.com/office/drawing/2014/main" id="{5314EC1E-4239-4156-BB31-CB17ACD130B4}"/>
              </a:ext>
            </a:extLst>
          </p:cNvPr>
          <p:cNvPicPr>
            <a:picLocks noChangeAspect="1"/>
          </p:cNvPicPr>
          <p:nvPr/>
        </p:nvPicPr>
        <p:blipFill>
          <a:blip r:embed="rId2"/>
          <a:stretch>
            <a:fillRect/>
          </a:stretch>
        </p:blipFill>
        <p:spPr>
          <a:xfrm>
            <a:off x="174665" y="1374736"/>
            <a:ext cx="6109337" cy="4982692"/>
          </a:xfrm>
          <a:prstGeom prst="rect">
            <a:avLst/>
          </a:prstGeom>
        </p:spPr>
      </p:pic>
      <p:sp>
        <p:nvSpPr>
          <p:cNvPr id="5" name="Oval 4">
            <a:extLst>
              <a:ext uri="{FF2B5EF4-FFF2-40B4-BE49-F238E27FC236}">
                <a16:creationId xmlns:a16="http://schemas.microsoft.com/office/drawing/2014/main" id="{D7DA378B-593A-431F-B118-2512E2646B75}"/>
              </a:ext>
            </a:extLst>
          </p:cNvPr>
          <p:cNvSpPr/>
          <p:nvPr/>
        </p:nvSpPr>
        <p:spPr>
          <a:xfrm>
            <a:off x="174665" y="3060370"/>
            <a:ext cx="2231571" cy="2993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a:extLst>
              <a:ext uri="{FF2B5EF4-FFF2-40B4-BE49-F238E27FC236}">
                <a16:creationId xmlns:a16="http://schemas.microsoft.com/office/drawing/2014/main" id="{DB3A0161-5743-440C-A56A-6E886F91D5CB}"/>
              </a:ext>
            </a:extLst>
          </p:cNvPr>
          <p:cNvPicPr>
            <a:picLocks noChangeAspect="1"/>
          </p:cNvPicPr>
          <p:nvPr/>
        </p:nvPicPr>
        <p:blipFill>
          <a:blip r:embed="rId3"/>
          <a:stretch>
            <a:fillRect/>
          </a:stretch>
        </p:blipFill>
        <p:spPr>
          <a:xfrm>
            <a:off x="6123184" y="1579440"/>
            <a:ext cx="5823916" cy="4712654"/>
          </a:xfrm>
          <a:prstGeom prst="rect">
            <a:avLst/>
          </a:prstGeom>
        </p:spPr>
      </p:pic>
      <p:sp>
        <p:nvSpPr>
          <p:cNvPr id="7" name="Oval 6">
            <a:extLst>
              <a:ext uri="{FF2B5EF4-FFF2-40B4-BE49-F238E27FC236}">
                <a16:creationId xmlns:a16="http://schemas.microsoft.com/office/drawing/2014/main" id="{3D38E29A-9F3C-427F-A6F0-84331AADFF23}"/>
              </a:ext>
            </a:extLst>
          </p:cNvPr>
          <p:cNvSpPr/>
          <p:nvPr/>
        </p:nvSpPr>
        <p:spPr>
          <a:xfrm>
            <a:off x="5985165" y="3060371"/>
            <a:ext cx="3054926" cy="3478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1F1718CF-919D-4AAE-8246-40D3965C1445}"/>
              </a:ext>
            </a:extLst>
          </p:cNvPr>
          <p:cNvSpPr/>
          <p:nvPr/>
        </p:nvSpPr>
        <p:spPr>
          <a:xfrm>
            <a:off x="11201400" y="217714"/>
            <a:ext cx="397329"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0419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5687" y="338274"/>
            <a:ext cx="7786152" cy="707886"/>
          </a:xfrm>
          <a:prstGeom prst="rect">
            <a:avLst/>
          </a:prstGeom>
          <a:noFill/>
        </p:spPr>
        <p:txBody>
          <a:bodyPr wrap="square" rtlCol="0">
            <a:spAutoFit/>
          </a:bodyPr>
          <a:lstStyle/>
          <a:p>
            <a:pPr lvl="0" algn="ctr">
              <a:defRPr/>
            </a:pPr>
            <a:r>
              <a:rPr lang="en-US" sz="2200" b="1" dirty="0">
                <a:solidFill>
                  <a:srgbClr val="002554"/>
                </a:solidFill>
                <a:latin typeface="Arial" panose="020B0604020202020204" pitchFamily="34" charset="0"/>
                <a:cs typeface="Arial" panose="020B0604020202020204" pitchFamily="34" charset="0"/>
              </a:rPr>
              <a:t>5. </a:t>
            </a:r>
            <a:r>
              <a:rPr kumimoji="0" lang="en-IE" sz="2200" b="1" i="0" u="none" strike="noStrike" kern="1200" cap="none" spc="0" normalizeH="0" baseline="0" noProof="0" dirty="0">
                <a:ln>
                  <a:noFill/>
                </a:ln>
                <a:solidFill>
                  <a:srgbClr val="002554"/>
                </a:solidFill>
                <a:effectLst/>
                <a:uLnTx/>
                <a:uFillTx/>
                <a:latin typeface="Arial" panose="020B0604020202020204" pitchFamily="34" charset="0"/>
                <a:ea typeface="+mn-ea"/>
                <a:cs typeface="Arial" panose="020B0604020202020204" pitchFamily="34" charset="0"/>
              </a:rPr>
              <a:t>NIS 2 – </a:t>
            </a:r>
            <a:r>
              <a:rPr lang="en-IE" sz="2200" b="1" dirty="0">
                <a:latin typeface="Arial" panose="020B0604020202020204" pitchFamily="34" charset="0"/>
                <a:cs typeface="Arial" panose="020B0604020202020204" pitchFamily="34" charset="0"/>
              </a:rPr>
              <a:t>update</a:t>
            </a:r>
            <a:endParaRPr kumimoji="0" lang="en-IE" sz="2200" b="1" i="0" u="none" strike="noStrike" kern="1200" cap="none" spc="0" normalizeH="0" baseline="0" noProof="0" dirty="0">
              <a:ln>
                <a:noFill/>
              </a:ln>
              <a:solidFill>
                <a:srgbClr val="002554"/>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b="1" i="1" u="none" strike="noStrike" kern="1200" cap="none" spc="0" normalizeH="0" baseline="0" noProof="0" dirty="0">
                <a:ln>
                  <a:noFill/>
                </a:ln>
                <a:solidFill>
                  <a:srgbClr val="002554"/>
                </a:solidFill>
                <a:effectLst/>
                <a:uLnTx/>
                <a:uFillTx/>
                <a:latin typeface="Arial" panose="020B0604020202020204" pitchFamily="34" charset="0"/>
                <a:ea typeface="+mn-ea"/>
                <a:cs typeface="Arial" panose="020B0604020202020204" pitchFamily="34" charset="0"/>
              </a:rPr>
              <a:t>Article 23</a:t>
            </a:r>
            <a:r>
              <a:rPr kumimoji="0" lang="en-IE" i="1" u="none" strike="noStrike" kern="1200" cap="none" spc="0" normalizeH="0" baseline="0" noProof="0" dirty="0">
                <a:ln>
                  <a:noFill/>
                </a:ln>
                <a:solidFill>
                  <a:srgbClr val="002554"/>
                </a:solidFill>
                <a:effectLst/>
                <a:uLnTx/>
                <a:uFillTx/>
                <a:latin typeface="Arial" panose="020B0604020202020204" pitchFamily="34" charset="0"/>
                <a:ea typeface="+mn-ea"/>
                <a:cs typeface="Arial" panose="020B0604020202020204" pitchFamily="34" charset="0"/>
              </a:rPr>
              <a:t>:- implications for data accuracy &amp; completeness</a:t>
            </a:r>
          </a:p>
        </p:txBody>
      </p:sp>
      <p:grpSp>
        <p:nvGrpSpPr>
          <p:cNvPr id="11" name="Group 10">
            <a:extLst>
              <a:ext uri="{FF2B5EF4-FFF2-40B4-BE49-F238E27FC236}">
                <a16:creationId xmlns:a16="http://schemas.microsoft.com/office/drawing/2014/main" id="{0841CA86-B5D1-44DD-9F95-75784C8D2A4C}"/>
              </a:ext>
            </a:extLst>
          </p:cNvPr>
          <p:cNvGrpSpPr/>
          <p:nvPr/>
        </p:nvGrpSpPr>
        <p:grpSpPr>
          <a:xfrm>
            <a:off x="1557304" y="1297597"/>
            <a:ext cx="9077391" cy="5253076"/>
            <a:chOff x="1557304" y="1178019"/>
            <a:chExt cx="9077391" cy="5253076"/>
          </a:xfrm>
        </p:grpSpPr>
        <p:pic>
          <p:nvPicPr>
            <p:cNvPr id="4" name="Picture 3">
              <a:extLst>
                <a:ext uri="{FF2B5EF4-FFF2-40B4-BE49-F238E27FC236}">
                  <a16:creationId xmlns:a16="http://schemas.microsoft.com/office/drawing/2014/main" id="{52EC718E-B952-4A95-BD15-2B3D291F1960}"/>
                </a:ext>
              </a:extLst>
            </p:cNvPr>
            <p:cNvPicPr>
              <a:picLocks noChangeAspect="1"/>
            </p:cNvPicPr>
            <p:nvPr/>
          </p:nvPicPr>
          <p:blipFill>
            <a:blip r:embed="rId2"/>
            <a:stretch>
              <a:fillRect/>
            </a:stretch>
          </p:blipFill>
          <p:spPr>
            <a:xfrm>
              <a:off x="1557304" y="1178019"/>
              <a:ext cx="9077391" cy="5253076"/>
            </a:xfrm>
            <a:prstGeom prst="rect">
              <a:avLst/>
            </a:prstGeom>
          </p:spPr>
        </p:pic>
        <p:sp>
          <p:nvSpPr>
            <p:cNvPr id="5" name="Oval 4">
              <a:extLst>
                <a:ext uri="{FF2B5EF4-FFF2-40B4-BE49-F238E27FC236}">
                  <a16:creationId xmlns:a16="http://schemas.microsoft.com/office/drawing/2014/main" id="{F3E87C93-0E3E-4522-90F7-860E7EAC459E}"/>
                </a:ext>
              </a:extLst>
            </p:cNvPr>
            <p:cNvSpPr/>
            <p:nvPr/>
          </p:nvSpPr>
          <p:spPr>
            <a:xfrm>
              <a:off x="6511636" y="2044931"/>
              <a:ext cx="775855" cy="24938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Oval 5">
              <a:extLst>
                <a:ext uri="{FF2B5EF4-FFF2-40B4-BE49-F238E27FC236}">
                  <a16:creationId xmlns:a16="http://schemas.microsoft.com/office/drawing/2014/main" id="{FBC58EFD-5F6C-4343-9F4A-DE45348B8E35}"/>
                </a:ext>
              </a:extLst>
            </p:cNvPr>
            <p:cNvSpPr/>
            <p:nvPr/>
          </p:nvSpPr>
          <p:spPr>
            <a:xfrm>
              <a:off x="2092044" y="2211399"/>
              <a:ext cx="775855" cy="24938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Oval 6">
              <a:extLst>
                <a:ext uri="{FF2B5EF4-FFF2-40B4-BE49-F238E27FC236}">
                  <a16:creationId xmlns:a16="http://schemas.microsoft.com/office/drawing/2014/main" id="{A1FD808D-6930-4A38-9A76-12496B54BE00}"/>
                </a:ext>
              </a:extLst>
            </p:cNvPr>
            <p:cNvSpPr/>
            <p:nvPr/>
          </p:nvSpPr>
          <p:spPr>
            <a:xfrm>
              <a:off x="5669280" y="2971760"/>
              <a:ext cx="1629931" cy="290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46E593EB-07E3-4218-8A38-9E0EB903C7CA}"/>
                </a:ext>
              </a:extLst>
            </p:cNvPr>
            <p:cNvSpPr/>
            <p:nvPr/>
          </p:nvSpPr>
          <p:spPr>
            <a:xfrm>
              <a:off x="4949483" y="3733100"/>
              <a:ext cx="1859280" cy="290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id="{EAFA0C46-55FC-4DC8-AF48-364D9FDB1DFB}"/>
                </a:ext>
              </a:extLst>
            </p:cNvPr>
            <p:cNvSpPr/>
            <p:nvPr/>
          </p:nvSpPr>
          <p:spPr>
            <a:xfrm>
              <a:off x="5427251" y="5325428"/>
              <a:ext cx="2168770" cy="290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666AEECF-6375-492A-9294-566A670F4C4F}"/>
                </a:ext>
              </a:extLst>
            </p:cNvPr>
            <p:cNvSpPr/>
            <p:nvPr/>
          </p:nvSpPr>
          <p:spPr>
            <a:xfrm>
              <a:off x="4337539" y="5902879"/>
              <a:ext cx="1629931" cy="290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Oval 1">
            <a:extLst>
              <a:ext uri="{FF2B5EF4-FFF2-40B4-BE49-F238E27FC236}">
                <a16:creationId xmlns:a16="http://schemas.microsoft.com/office/drawing/2014/main" id="{B22DD2CB-613D-42AE-AC54-5937A1944580}"/>
              </a:ext>
            </a:extLst>
          </p:cNvPr>
          <p:cNvSpPr/>
          <p:nvPr/>
        </p:nvSpPr>
        <p:spPr>
          <a:xfrm>
            <a:off x="4483224" y="1798409"/>
            <a:ext cx="2273638" cy="290881"/>
          </a:xfrm>
          <a:prstGeom prst="ellipse">
            <a:avLst/>
          </a:prstGeom>
          <a:noFill/>
          <a:ln w="254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8C974B2D-DD99-4F67-9DC6-083D1961FEBA}"/>
              </a:ext>
            </a:extLst>
          </p:cNvPr>
          <p:cNvSpPr/>
          <p:nvPr/>
        </p:nvSpPr>
        <p:spPr>
          <a:xfrm>
            <a:off x="11201400" y="217714"/>
            <a:ext cx="397329"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5167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6277" y="500572"/>
            <a:ext cx="7786152"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5. </a:t>
            </a:r>
            <a:r>
              <a:rPr lang="en-IE" sz="2200" b="1" dirty="0">
                <a:latin typeface="Arial" panose="020B0604020202020204" pitchFamily="34" charset="0"/>
                <a:cs typeface="Arial" panose="020B0604020202020204" pitchFamily="34" charset="0"/>
              </a:rPr>
              <a:t>NIS 2 – update</a:t>
            </a:r>
          </a:p>
        </p:txBody>
      </p:sp>
      <p:sp>
        <p:nvSpPr>
          <p:cNvPr id="2" name="TextBox 1">
            <a:extLst>
              <a:ext uri="{FF2B5EF4-FFF2-40B4-BE49-F238E27FC236}">
                <a16:creationId xmlns:a16="http://schemas.microsoft.com/office/drawing/2014/main" id="{9277740D-13B0-4EB6-9CA7-0399F9F05EA7}"/>
              </a:ext>
            </a:extLst>
          </p:cNvPr>
          <p:cNvSpPr txBox="1"/>
          <p:nvPr/>
        </p:nvSpPr>
        <p:spPr>
          <a:xfrm>
            <a:off x="1387928" y="1651515"/>
            <a:ext cx="9416143" cy="4524315"/>
          </a:xfrm>
          <a:prstGeom prst="rect">
            <a:avLst/>
          </a:prstGeom>
          <a:noFill/>
        </p:spPr>
        <p:txBody>
          <a:bodyPr wrap="square" rtlCol="0">
            <a:spAutoFit/>
          </a:bodyPr>
          <a:lstStyle/>
          <a:p>
            <a:r>
              <a:rPr lang="en-IE" dirty="0"/>
              <a:t>Recital </a:t>
            </a:r>
            <a:r>
              <a:rPr lang="x-none" dirty="0"/>
              <a:t>(60)</a:t>
            </a:r>
            <a:endParaRPr lang="en-IE" dirty="0"/>
          </a:p>
          <a:p>
            <a:endParaRPr lang="en-IE" dirty="0"/>
          </a:p>
          <a:p>
            <a:r>
              <a:rPr lang="x-none" dirty="0">
                <a:solidFill>
                  <a:srgbClr val="FF0000"/>
                </a:solidFill>
              </a:rPr>
              <a:t>Legitimate access seekers </a:t>
            </a:r>
            <a:r>
              <a:rPr lang="x-none" dirty="0"/>
              <a:t>mean any legal or natural person making a request based on Union or national law. </a:t>
            </a:r>
            <a:endParaRPr lang="en-IE" dirty="0"/>
          </a:p>
          <a:p>
            <a:endParaRPr lang="en-IE" dirty="0"/>
          </a:p>
          <a:p>
            <a:r>
              <a:rPr lang="x-none" dirty="0"/>
              <a:t>They include but are not limited to </a:t>
            </a:r>
            <a:r>
              <a:rPr lang="x-none" b="1" dirty="0"/>
              <a:t>competent authorities </a:t>
            </a:r>
            <a:r>
              <a:rPr lang="x-none" dirty="0"/>
              <a:t>under Union or national law for the prevention, investigation or prosecution of criminal offences, and national CERTs, or CSIRTs. </a:t>
            </a:r>
            <a:endParaRPr lang="en-IE" dirty="0"/>
          </a:p>
          <a:p>
            <a:endParaRPr lang="en-IE" dirty="0"/>
          </a:p>
          <a:p>
            <a:r>
              <a:rPr lang="x-none" dirty="0"/>
              <a:t>TLD registries </a:t>
            </a:r>
            <a:r>
              <a:rPr lang="x-none" b="1" dirty="0">
                <a:solidFill>
                  <a:srgbClr val="FF0000"/>
                </a:solidFill>
              </a:rPr>
              <a:t>and</a:t>
            </a:r>
            <a:r>
              <a:rPr lang="x-none" dirty="0"/>
              <a:t> the entities providing domain name registration services should be required </a:t>
            </a:r>
            <a:r>
              <a:rPr lang="x-none" b="1" dirty="0">
                <a:solidFill>
                  <a:srgbClr val="FF0000"/>
                </a:solidFill>
              </a:rPr>
              <a:t>to enable lawful access </a:t>
            </a:r>
            <a:r>
              <a:rPr lang="x-none" dirty="0"/>
              <a:t>to specific domain name registration data, which are </a:t>
            </a:r>
            <a:r>
              <a:rPr lang="x-none" b="1" dirty="0">
                <a:solidFill>
                  <a:srgbClr val="FF0000"/>
                </a:solidFill>
              </a:rPr>
              <a:t>strictly necessary </a:t>
            </a:r>
            <a:r>
              <a:rPr lang="x-none" dirty="0"/>
              <a:t>for the purpose of the access request, to legitimate access seekers in accordance with Union and national law. </a:t>
            </a:r>
            <a:endParaRPr lang="en-IE" dirty="0"/>
          </a:p>
          <a:p>
            <a:endParaRPr lang="en-IE" dirty="0"/>
          </a:p>
          <a:p>
            <a:r>
              <a:rPr lang="x-none" dirty="0"/>
              <a:t>The request from legitimate access seekers should be accompanied with </a:t>
            </a:r>
            <a:endParaRPr lang="en-IE" dirty="0"/>
          </a:p>
          <a:p>
            <a:r>
              <a:rPr lang="x-none" dirty="0"/>
              <a:t>a </a:t>
            </a:r>
            <a:r>
              <a:rPr lang="x-none" b="1" dirty="0"/>
              <a:t>statement of reasons </a:t>
            </a:r>
            <a:r>
              <a:rPr lang="x-none" dirty="0"/>
              <a:t>permitting the assessment of the necessity of access to the data. </a:t>
            </a:r>
            <a:endParaRPr lang="en-IE" dirty="0"/>
          </a:p>
        </p:txBody>
      </p:sp>
      <p:sp>
        <p:nvSpPr>
          <p:cNvPr id="4" name="TextBox 3">
            <a:extLst>
              <a:ext uri="{FF2B5EF4-FFF2-40B4-BE49-F238E27FC236}">
                <a16:creationId xmlns:a16="http://schemas.microsoft.com/office/drawing/2014/main" id="{CC809FCA-3A64-4AA4-BA69-B6B92E396DF2}"/>
              </a:ext>
            </a:extLst>
          </p:cNvPr>
          <p:cNvSpPr txBox="1"/>
          <p:nvPr/>
        </p:nvSpPr>
        <p:spPr>
          <a:xfrm>
            <a:off x="5208814" y="1074555"/>
            <a:ext cx="3080657" cy="369332"/>
          </a:xfrm>
          <a:prstGeom prst="rect">
            <a:avLst/>
          </a:prstGeom>
          <a:noFill/>
        </p:spPr>
        <p:txBody>
          <a:bodyPr wrap="square" rtlCol="0">
            <a:spAutoFit/>
          </a:bodyPr>
          <a:lstStyle/>
          <a:p>
            <a:r>
              <a:rPr lang="en-IE" i="1" dirty="0"/>
              <a:t>L</a:t>
            </a:r>
            <a:r>
              <a:rPr lang="x-none" i="1" dirty="0"/>
              <a:t>egitimate access seekers</a:t>
            </a:r>
            <a:endParaRPr lang="en-IE" i="1" dirty="0"/>
          </a:p>
        </p:txBody>
      </p:sp>
      <p:sp>
        <p:nvSpPr>
          <p:cNvPr id="7" name="Rectangle 6">
            <a:extLst>
              <a:ext uri="{FF2B5EF4-FFF2-40B4-BE49-F238E27FC236}">
                <a16:creationId xmlns:a16="http://schemas.microsoft.com/office/drawing/2014/main" id="{0D4DB2D7-DE2F-4B61-9486-3EFF3B4933A5}"/>
              </a:ext>
            </a:extLst>
          </p:cNvPr>
          <p:cNvSpPr/>
          <p:nvPr/>
        </p:nvSpPr>
        <p:spPr>
          <a:xfrm>
            <a:off x="11201400" y="217714"/>
            <a:ext cx="397329" cy="39188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0144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742825D-5CC7-455C-A5F0-B6C28B730BE4}"/>
              </a:ext>
            </a:extLst>
          </p:cNvPr>
          <p:cNvGrpSpPr/>
          <p:nvPr/>
        </p:nvGrpSpPr>
        <p:grpSpPr>
          <a:xfrm>
            <a:off x="6340715" y="217714"/>
            <a:ext cx="5163750" cy="6138154"/>
            <a:chOff x="6354570" y="217714"/>
            <a:chExt cx="5163750" cy="6138154"/>
          </a:xfrm>
        </p:grpSpPr>
        <p:pic>
          <p:nvPicPr>
            <p:cNvPr id="2" name="Picture 1">
              <a:extLst>
                <a:ext uri="{FF2B5EF4-FFF2-40B4-BE49-F238E27FC236}">
                  <a16:creationId xmlns:a16="http://schemas.microsoft.com/office/drawing/2014/main" id="{AEA9631E-9A34-4BA2-950F-D974A0BFC722}"/>
                </a:ext>
              </a:extLst>
            </p:cNvPr>
            <p:cNvPicPr>
              <a:picLocks noChangeAspect="1"/>
            </p:cNvPicPr>
            <p:nvPr/>
          </p:nvPicPr>
          <p:blipFill>
            <a:blip r:embed="rId2"/>
            <a:stretch>
              <a:fillRect/>
            </a:stretch>
          </p:blipFill>
          <p:spPr>
            <a:xfrm>
              <a:off x="6354570" y="217714"/>
              <a:ext cx="5163750" cy="6138154"/>
            </a:xfrm>
            <a:prstGeom prst="rect">
              <a:avLst/>
            </a:prstGeom>
          </p:spPr>
        </p:pic>
        <p:sp>
          <p:nvSpPr>
            <p:cNvPr id="4" name="Rectangle 3">
              <a:extLst>
                <a:ext uri="{FF2B5EF4-FFF2-40B4-BE49-F238E27FC236}">
                  <a16:creationId xmlns:a16="http://schemas.microsoft.com/office/drawing/2014/main" id="{D2C7BDDE-E708-4122-A59C-50C7039EB8F4}"/>
                </a:ext>
              </a:extLst>
            </p:cNvPr>
            <p:cNvSpPr/>
            <p:nvPr/>
          </p:nvSpPr>
          <p:spPr>
            <a:xfrm>
              <a:off x="6354570" y="217714"/>
              <a:ext cx="3562316"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 name="TextBox 2"/>
          <p:cNvSpPr txBox="1"/>
          <p:nvPr/>
        </p:nvSpPr>
        <p:spPr>
          <a:xfrm>
            <a:off x="2515444" y="261343"/>
            <a:ext cx="5582538" cy="430887"/>
          </a:xfrm>
          <a:prstGeom prst="rect">
            <a:avLst/>
          </a:prstGeom>
          <a:noFill/>
        </p:spPr>
        <p:txBody>
          <a:bodyPr wrap="square" rtlCol="0">
            <a:spAutoFit/>
          </a:bodyPr>
          <a:lstStyle/>
          <a:p>
            <a:pPr algn="ctr"/>
            <a:r>
              <a:rPr lang="en-US" sz="2200" b="1" dirty="0">
                <a:solidFill>
                  <a:srgbClr val="FF0000"/>
                </a:solidFill>
                <a:latin typeface="Arial" panose="020B0604020202020204" pitchFamily="34" charset="0"/>
                <a:cs typeface="Arial" panose="020B0604020202020204" pitchFamily="34" charset="0"/>
              </a:rPr>
              <a:t>5</a:t>
            </a:r>
            <a:r>
              <a:rPr lang="en-US" sz="2200" b="1" dirty="0">
                <a:latin typeface="Arial" panose="020B0604020202020204" pitchFamily="34" charset="0"/>
                <a:cs typeface="Arial" panose="020B0604020202020204" pitchFamily="34" charset="0"/>
              </a:rPr>
              <a:t>. </a:t>
            </a:r>
            <a:r>
              <a:rPr lang="en-IE" sz="2200" b="1" dirty="0">
                <a:latin typeface="Arial" panose="020B0604020202020204" pitchFamily="34" charset="0"/>
                <a:cs typeface="Arial" panose="020B0604020202020204" pitchFamily="34" charset="0"/>
              </a:rPr>
              <a:t>NIS2 – update </a:t>
            </a:r>
          </a:p>
        </p:txBody>
      </p:sp>
      <p:sp>
        <p:nvSpPr>
          <p:cNvPr id="5" name="TextBox 4">
            <a:extLst>
              <a:ext uri="{FF2B5EF4-FFF2-40B4-BE49-F238E27FC236}">
                <a16:creationId xmlns:a16="http://schemas.microsoft.com/office/drawing/2014/main" id="{1B623467-0400-4C5C-ABD0-4CD757FBF26B}"/>
              </a:ext>
            </a:extLst>
          </p:cNvPr>
          <p:cNvSpPr txBox="1"/>
          <p:nvPr/>
        </p:nvSpPr>
        <p:spPr>
          <a:xfrm>
            <a:off x="271549" y="1653341"/>
            <a:ext cx="5678978" cy="4278094"/>
          </a:xfrm>
          <a:prstGeom prst="rect">
            <a:avLst/>
          </a:prstGeom>
          <a:noFill/>
        </p:spPr>
        <p:txBody>
          <a:bodyPr wrap="square" rtlCol="0">
            <a:spAutoFit/>
          </a:bodyPr>
          <a:lstStyle/>
          <a:p>
            <a:pPr algn="ctr"/>
            <a:r>
              <a:rPr lang="en-GB" sz="2000" b="1" dirty="0"/>
              <a:t>NIS 2018:- </a:t>
            </a:r>
          </a:p>
          <a:p>
            <a:endParaRPr lang="en-GB" b="1" dirty="0"/>
          </a:p>
          <a:p>
            <a:r>
              <a:rPr lang="x-none" dirty="0"/>
              <a:t>Regulation 17(1) provides that </a:t>
            </a:r>
            <a:endParaRPr lang="en-GB" dirty="0"/>
          </a:p>
          <a:p>
            <a:r>
              <a:rPr lang="x-none" dirty="0"/>
              <a:t>Operators </a:t>
            </a:r>
            <a:r>
              <a:rPr lang="en-IE" dirty="0"/>
              <a:t>o</a:t>
            </a:r>
            <a:r>
              <a:rPr lang="x-none" dirty="0"/>
              <a:t>f Essential Services shall –</a:t>
            </a:r>
            <a:endParaRPr lang="en-IE" dirty="0"/>
          </a:p>
          <a:p>
            <a:endParaRPr lang="en-IE" dirty="0"/>
          </a:p>
          <a:p>
            <a:pPr marL="285750" lvl="0" indent="-285750">
              <a:buFont typeface="Wingdings" panose="05000000000000000000" pitchFamily="2" charset="2"/>
              <a:buChar char="Ø"/>
            </a:pPr>
            <a:r>
              <a:rPr lang="x-none" dirty="0"/>
              <a:t>take appropriate and proportionate technical and organisational measures </a:t>
            </a:r>
            <a:r>
              <a:rPr lang="x-none" dirty="0">
                <a:solidFill>
                  <a:srgbClr val="FF0000"/>
                </a:solidFill>
              </a:rPr>
              <a:t>to manage the risks </a:t>
            </a:r>
            <a:r>
              <a:rPr lang="x-none" dirty="0"/>
              <a:t>posed to the security of network and information systems which it uses in its operations, and</a:t>
            </a:r>
            <a:endParaRPr lang="en-IE" dirty="0"/>
          </a:p>
          <a:p>
            <a:pPr marL="285750" lvl="0" indent="-285750">
              <a:buFont typeface="Wingdings" panose="05000000000000000000" pitchFamily="2" charset="2"/>
              <a:buChar char="Ø"/>
            </a:pPr>
            <a:endParaRPr lang="en-IE" dirty="0"/>
          </a:p>
          <a:p>
            <a:pPr marL="285750" lvl="0" indent="-285750">
              <a:buFont typeface="Wingdings" panose="05000000000000000000" pitchFamily="2" charset="2"/>
              <a:buChar char="Ø"/>
            </a:pPr>
            <a:r>
              <a:rPr lang="x-none" dirty="0"/>
              <a:t>take appropriate measures to prevent and minimise</a:t>
            </a:r>
            <a:r>
              <a:rPr lang="en-IE" dirty="0"/>
              <a:t> </a:t>
            </a:r>
            <a:br>
              <a:rPr lang="en-IE" dirty="0"/>
            </a:br>
            <a:r>
              <a:rPr lang="x-none" dirty="0">
                <a:solidFill>
                  <a:srgbClr val="FF0000"/>
                </a:solidFill>
              </a:rPr>
              <a:t>the impact of incidents </a:t>
            </a:r>
            <a:r>
              <a:rPr lang="x-none" dirty="0"/>
              <a:t>affecting the security of the network and information systems used by it </a:t>
            </a:r>
            <a:r>
              <a:rPr lang="en-GB" dirty="0"/>
              <a:t>………………</a:t>
            </a:r>
            <a:r>
              <a:rPr lang="x-none" dirty="0"/>
              <a:t>with a view to </a:t>
            </a:r>
            <a:r>
              <a:rPr lang="x-none" dirty="0">
                <a:solidFill>
                  <a:srgbClr val="FF0000"/>
                </a:solidFill>
              </a:rPr>
              <a:t>ensuring the continuity </a:t>
            </a:r>
            <a:r>
              <a:rPr lang="x-none" dirty="0"/>
              <a:t>of the provision by it of those services.</a:t>
            </a:r>
            <a:endParaRPr lang="en-IE" dirty="0"/>
          </a:p>
        </p:txBody>
      </p:sp>
      <p:sp>
        <p:nvSpPr>
          <p:cNvPr id="6" name="Rectangle 5">
            <a:extLst>
              <a:ext uri="{FF2B5EF4-FFF2-40B4-BE49-F238E27FC236}">
                <a16:creationId xmlns:a16="http://schemas.microsoft.com/office/drawing/2014/main" id="{F3A2773F-CBBB-42F1-B500-C56F8F56DBBC}"/>
              </a:ext>
            </a:extLst>
          </p:cNvPr>
          <p:cNvSpPr/>
          <p:nvPr/>
        </p:nvSpPr>
        <p:spPr>
          <a:xfrm>
            <a:off x="11201400" y="217714"/>
            <a:ext cx="397329"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85C58365-21A6-4586-A41C-09096D45E2E6}"/>
              </a:ext>
            </a:extLst>
          </p:cNvPr>
          <p:cNvSpPr txBox="1"/>
          <p:nvPr/>
        </p:nvSpPr>
        <p:spPr>
          <a:xfrm>
            <a:off x="3851595" y="648601"/>
            <a:ext cx="3080657" cy="369332"/>
          </a:xfrm>
          <a:prstGeom prst="rect">
            <a:avLst/>
          </a:prstGeom>
          <a:noFill/>
        </p:spPr>
        <p:txBody>
          <a:bodyPr wrap="square" rtlCol="0">
            <a:spAutoFit/>
          </a:bodyPr>
          <a:lstStyle/>
          <a:p>
            <a:r>
              <a:rPr lang="en-IE" i="1" dirty="0"/>
              <a:t>Evidence of good practices</a:t>
            </a:r>
          </a:p>
        </p:txBody>
      </p:sp>
    </p:spTree>
    <p:extLst>
      <p:ext uri="{BB962C8B-B14F-4D97-AF65-F5344CB8AC3E}">
        <p14:creationId xmlns:p14="http://schemas.microsoft.com/office/powerpoint/2010/main" val="348829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6277" y="500572"/>
            <a:ext cx="7786152"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5. </a:t>
            </a:r>
            <a:r>
              <a:rPr lang="en-IE" sz="2200" b="1" dirty="0">
                <a:latin typeface="Arial" panose="020B0604020202020204" pitchFamily="34" charset="0"/>
                <a:cs typeface="Arial" panose="020B0604020202020204" pitchFamily="34" charset="0"/>
              </a:rPr>
              <a:t>NIS 2 – update</a:t>
            </a:r>
          </a:p>
        </p:txBody>
      </p:sp>
      <p:sp>
        <p:nvSpPr>
          <p:cNvPr id="5" name="Content Placeholder 2">
            <a:extLst>
              <a:ext uri="{FF2B5EF4-FFF2-40B4-BE49-F238E27FC236}">
                <a16:creationId xmlns:a16="http://schemas.microsoft.com/office/drawing/2014/main" id="{D0597CC7-5321-4CC8-92E9-04EA65AE2C6E}"/>
              </a:ext>
            </a:extLst>
          </p:cNvPr>
          <p:cNvSpPr txBox="1">
            <a:spLocks/>
          </p:cNvSpPr>
          <p:nvPr/>
        </p:nvSpPr>
        <p:spPr>
          <a:xfrm>
            <a:off x="471055" y="1537450"/>
            <a:ext cx="11643360"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400" dirty="0"/>
          </a:p>
          <a:p>
            <a:pPr>
              <a:buFont typeface="Wingdings" panose="05000000000000000000" pitchFamily="2" charset="2"/>
              <a:buChar char="Ø"/>
            </a:pPr>
            <a:r>
              <a:rPr lang="en-US" sz="2400" dirty="0"/>
              <a:t> Legislation is c.21 month away, but </a:t>
            </a:r>
            <a:r>
              <a:rPr lang="en-US" sz="2400" b="1" dirty="0"/>
              <a:t>cyber threats </a:t>
            </a:r>
            <a:r>
              <a:rPr lang="en-US" sz="2400" dirty="0"/>
              <a:t>are here today</a:t>
            </a:r>
          </a:p>
          <a:p>
            <a:pPr>
              <a:lnSpc>
                <a:spcPct val="150000"/>
              </a:lnSpc>
              <a:buFont typeface="Wingdings" panose="05000000000000000000" pitchFamily="2" charset="2"/>
              <a:buChar char="Ø"/>
            </a:pPr>
            <a:r>
              <a:rPr lang="en-US" sz="2400" dirty="0"/>
              <a:t> </a:t>
            </a:r>
            <a:r>
              <a:rPr lang="en-US" sz="2400" b="1" dirty="0"/>
              <a:t>Awareness</a:t>
            </a:r>
            <a:r>
              <a:rPr lang="en-US" sz="2400" dirty="0"/>
              <a:t> building – “Just inform” via Newsletter, Blogs, Webinars, YouTube clips</a:t>
            </a:r>
          </a:p>
          <a:p>
            <a:pPr lvl="2">
              <a:lnSpc>
                <a:spcPct val="150000"/>
              </a:lnSpc>
              <a:spcBef>
                <a:spcPts val="0"/>
              </a:spcBef>
              <a:buFont typeface="Wingdings" panose="05000000000000000000" pitchFamily="2" charset="2"/>
              <a:buChar char="Ø"/>
            </a:pPr>
            <a:r>
              <a:rPr lang="en-US" i="1" dirty="0"/>
              <a:t>Audience</a:t>
            </a:r>
            <a:r>
              <a:rPr lang="en-US" dirty="0"/>
              <a:t> - RAR channel, SMEs in the Supply Chains, TDs &amp; policy makers,   </a:t>
            </a:r>
          </a:p>
          <a:p>
            <a:pPr lvl="2">
              <a:lnSpc>
                <a:spcPct val="150000"/>
              </a:lnSpc>
              <a:spcBef>
                <a:spcPts val="0"/>
              </a:spcBef>
              <a:buFont typeface="Wingdings" panose="05000000000000000000" pitchFamily="2" charset="2"/>
              <a:buChar char="Ø"/>
            </a:pPr>
            <a:r>
              <a:rPr lang="en-US" i="1" dirty="0"/>
              <a:t>Messaging</a:t>
            </a:r>
            <a:r>
              <a:rPr lang="en-US" dirty="0"/>
              <a:t> :- KYC is costly; Start now on cyber </a:t>
            </a:r>
            <a:r>
              <a:rPr lang="en-US" dirty="0" err="1"/>
              <a:t>defences</a:t>
            </a:r>
            <a:r>
              <a:rPr lang="en-US" dirty="0"/>
              <a:t>, think about ISO alignment 1</a:t>
            </a:r>
            <a:r>
              <a:rPr lang="en-US" baseline="30000" dirty="0"/>
              <a:t>st</a:t>
            </a:r>
            <a:r>
              <a:rPr lang="en-US" dirty="0"/>
              <a:t>;</a:t>
            </a:r>
          </a:p>
          <a:p>
            <a:pPr>
              <a:lnSpc>
                <a:spcPct val="150000"/>
              </a:lnSpc>
              <a:buFont typeface="Wingdings" panose="05000000000000000000" pitchFamily="2" charset="2"/>
              <a:buChar char="Ø"/>
            </a:pPr>
            <a:r>
              <a:rPr lang="en-US" sz="2400" dirty="0"/>
              <a:t> Share </a:t>
            </a:r>
            <a:r>
              <a:rPr lang="en-US" sz="2400" b="1" dirty="0"/>
              <a:t>Impact Assessment </a:t>
            </a:r>
            <a:r>
              <a:rPr lang="en-US" sz="2400" dirty="0"/>
              <a:t>document – cyber benefits, regulatory cost burden, need for </a:t>
            </a:r>
            <a:r>
              <a:rPr lang="en-US" sz="2400" dirty="0" err="1"/>
              <a:t>eID</a:t>
            </a:r>
            <a:r>
              <a:rPr lang="en-US" sz="2400" dirty="0"/>
              <a:t>,  </a:t>
            </a:r>
          </a:p>
          <a:p>
            <a:pPr>
              <a:lnSpc>
                <a:spcPct val="150000"/>
              </a:lnSpc>
              <a:buFont typeface="Wingdings" panose="05000000000000000000" pitchFamily="2" charset="2"/>
              <a:buChar char="Ø"/>
            </a:pPr>
            <a:r>
              <a:rPr lang="en-US" sz="2400" dirty="0"/>
              <a:t> </a:t>
            </a:r>
            <a:r>
              <a:rPr lang="en-US" sz="2400" b="1" dirty="0"/>
              <a:t>Lobby</a:t>
            </a:r>
            <a:r>
              <a:rPr lang="en-US" sz="2400" dirty="0"/>
              <a:t> letter - to those transposing into national legislation – do’s &amp; </a:t>
            </a:r>
            <a:r>
              <a:rPr lang="en-US" sz="2400" dirty="0" err="1"/>
              <a:t>dont’s</a:t>
            </a:r>
            <a:r>
              <a:rPr lang="en-US" sz="2400" dirty="0"/>
              <a:t>; ask for early clarifications </a:t>
            </a:r>
          </a:p>
          <a:p>
            <a:pPr>
              <a:lnSpc>
                <a:spcPct val="150000"/>
              </a:lnSpc>
              <a:buFont typeface="Wingdings" panose="05000000000000000000" pitchFamily="2" charset="2"/>
              <a:buChar char="Ø"/>
            </a:pPr>
            <a:r>
              <a:rPr lang="en-US" sz="2400" dirty="0"/>
              <a:t> </a:t>
            </a:r>
            <a:r>
              <a:rPr lang="en-US" sz="2400" b="1" dirty="0"/>
              <a:t>Engagement</a:t>
            </a:r>
            <a:r>
              <a:rPr lang="en-US" sz="2400" dirty="0"/>
              <a:t> - Channel needs a clear legal framework (esp. re conflicts with GDPR provisions)</a:t>
            </a:r>
          </a:p>
          <a:p>
            <a:pPr>
              <a:lnSpc>
                <a:spcPct val="150000"/>
              </a:lnSpc>
              <a:buFont typeface="Wingdings" panose="05000000000000000000" pitchFamily="2" charset="2"/>
              <a:buChar char="Ø"/>
            </a:pPr>
            <a:r>
              <a:rPr lang="en-US" sz="2400" dirty="0"/>
              <a:t> Cyberthreats – how to improve </a:t>
            </a:r>
            <a:r>
              <a:rPr lang="en-US" sz="2400" b="1" dirty="0"/>
              <a:t>current</a:t>
            </a:r>
            <a:r>
              <a:rPr lang="en-US" sz="2400" dirty="0"/>
              <a:t> resilience and incident response capacities of critical services</a:t>
            </a:r>
          </a:p>
          <a:p>
            <a:pPr lvl="1">
              <a:lnSpc>
                <a:spcPct val="150000"/>
              </a:lnSpc>
              <a:buFont typeface="Wingdings" panose="05000000000000000000" pitchFamily="2" charset="2"/>
              <a:buChar char="Ø"/>
            </a:pPr>
            <a:endParaRPr lang="en-US" sz="2000" dirty="0"/>
          </a:p>
          <a:p>
            <a:pPr marL="0" indent="0">
              <a:buNone/>
            </a:pPr>
            <a:endParaRPr lang="en-US" sz="1100" dirty="0"/>
          </a:p>
          <a:p>
            <a:pPr lvl="1">
              <a:buFont typeface="Wingdings" panose="05000000000000000000" pitchFamily="2" charset="2"/>
              <a:buChar char="Ø"/>
            </a:pPr>
            <a:endParaRPr lang="en-US" sz="2000" dirty="0"/>
          </a:p>
          <a:p>
            <a:pPr lvl="1">
              <a:buFont typeface="Wingdings" panose="05000000000000000000" pitchFamily="2" charset="2"/>
              <a:buChar char="Ø"/>
            </a:pPr>
            <a:endParaRPr lang="en-US" sz="2000" dirty="0"/>
          </a:p>
          <a:p>
            <a:pPr>
              <a:buFont typeface="Wingdings" panose="05000000000000000000" pitchFamily="2" charset="2"/>
              <a:buChar char="Ø"/>
            </a:pPr>
            <a:endParaRPr lang="en-US" sz="2400" dirty="0"/>
          </a:p>
        </p:txBody>
      </p:sp>
      <p:sp>
        <p:nvSpPr>
          <p:cNvPr id="4" name="TextBox 3">
            <a:extLst>
              <a:ext uri="{FF2B5EF4-FFF2-40B4-BE49-F238E27FC236}">
                <a16:creationId xmlns:a16="http://schemas.microsoft.com/office/drawing/2014/main" id="{97CC4068-A34B-47CF-85D7-EF8F5380E6A2}"/>
              </a:ext>
            </a:extLst>
          </p:cNvPr>
          <p:cNvSpPr txBox="1"/>
          <p:nvPr/>
        </p:nvSpPr>
        <p:spPr>
          <a:xfrm>
            <a:off x="4404807" y="931459"/>
            <a:ext cx="5334938" cy="369332"/>
          </a:xfrm>
          <a:prstGeom prst="rect">
            <a:avLst/>
          </a:prstGeom>
          <a:noFill/>
        </p:spPr>
        <p:txBody>
          <a:bodyPr wrap="square" rtlCol="0">
            <a:spAutoFit/>
          </a:bodyPr>
          <a:lstStyle/>
          <a:p>
            <a:r>
              <a:rPr lang="en-IE" b="1" dirty="0">
                <a:solidFill>
                  <a:schemeClr val="accent6">
                    <a:lumMod val="50000"/>
                    <a:lumOff val="50000"/>
                  </a:schemeClr>
                </a:solidFill>
              </a:rPr>
              <a:t>How can we make progress on ‘The Good’</a:t>
            </a:r>
          </a:p>
        </p:txBody>
      </p:sp>
    </p:spTree>
    <p:extLst>
      <p:ext uri="{BB962C8B-B14F-4D97-AF65-F5344CB8AC3E}">
        <p14:creationId xmlns:p14="http://schemas.microsoft.com/office/powerpoint/2010/main" val="3016143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6277" y="500572"/>
            <a:ext cx="6991494"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6. AOB</a:t>
            </a:r>
            <a:endParaRPr lang="en-IE" sz="2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6FA740C-C15C-49DC-BC39-1F3B1A89E999}"/>
              </a:ext>
            </a:extLst>
          </p:cNvPr>
          <p:cNvSpPr txBox="1"/>
          <p:nvPr/>
        </p:nvSpPr>
        <p:spPr>
          <a:xfrm>
            <a:off x="1001485" y="1890117"/>
            <a:ext cx="10140044" cy="2708434"/>
          </a:xfrm>
          <a:prstGeom prst="rect">
            <a:avLst/>
          </a:prstGeom>
          <a:noFill/>
        </p:spPr>
        <p:txBody>
          <a:bodyPr wrap="square" rtlCol="0">
            <a:spAutoFit/>
          </a:bodyPr>
          <a:lstStyle/>
          <a:p>
            <a:endParaRPr lang="en-IE" dirty="0"/>
          </a:p>
          <a:p>
            <a:pPr marL="285750" lvl="0" indent="-285750">
              <a:buFont typeface="Wingdings" panose="05000000000000000000" pitchFamily="2" charset="2"/>
              <a:buChar char="Ø"/>
            </a:pPr>
            <a:r>
              <a:rPr lang="en-IE" sz="2000" dirty="0"/>
              <a:t>CER - </a:t>
            </a:r>
            <a:r>
              <a:rPr lang="en-GB" sz="2000" dirty="0"/>
              <a:t>Directive for the resilience of critical entities (CER Directive).</a:t>
            </a:r>
          </a:p>
          <a:p>
            <a:pPr marL="285750" lvl="0" indent="-285750">
              <a:buFont typeface="Wingdings" panose="05000000000000000000" pitchFamily="2" charset="2"/>
              <a:buChar char="Ø"/>
            </a:pPr>
            <a:endParaRPr lang="en-IE" sz="2000" dirty="0"/>
          </a:p>
          <a:p>
            <a:pPr marL="285750" lvl="0" indent="-285750">
              <a:buFont typeface="Wingdings" panose="05000000000000000000" pitchFamily="2" charset="2"/>
              <a:buChar char="Ø"/>
            </a:pPr>
            <a:r>
              <a:rPr lang="en-IE" sz="2000" dirty="0" err="1"/>
              <a:t>Agorateka</a:t>
            </a:r>
            <a:r>
              <a:rPr lang="en-IE" sz="2000" dirty="0"/>
              <a:t> portal – EUIPO helping users find legally available digital content </a:t>
            </a:r>
            <a:br>
              <a:rPr lang="en-IE" sz="2000" dirty="0"/>
            </a:br>
            <a:r>
              <a:rPr lang="en-IE" i="1" dirty="0"/>
              <a:t>(The portal links to national portals that themselves link to websites containing legal offers)</a:t>
            </a:r>
          </a:p>
          <a:p>
            <a:pPr marL="285750" lvl="0" indent="-285750">
              <a:buFont typeface="Wingdings" panose="05000000000000000000" pitchFamily="2" charset="2"/>
              <a:buChar char="Ø"/>
            </a:pPr>
            <a:endParaRPr lang="en-GB" i="1" dirty="0"/>
          </a:p>
          <a:p>
            <a:pPr marL="285750" indent="-285750">
              <a:buFont typeface="Wingdings" panose="05000000000000000000" pitchFamily="2" charset="2"/>
              <a:buChar char="Ø"/>
            </a:pPr>
            <a:r>
              <a:rPr lang="en-IE" sz="2000" dirty="0"/>
              <a:t>Alternative dispute resolution process (ADRP)</a:t>
            </a:r>
            <a:r>
              <a:rPr lang="en-GB" sz="2000" dirty="0"/>
              <a:t>.</a:t>
            </a:r>
          </a:p>
          <a:p>
            <a:pPr marL="285750" lvl="0" indent="-285750">
              <a:buFont typeface="Wingdings" panose="05000000000000000000" pitchFamily="2" charset="2"/>
              <a:buChar char="Ø"/>
            </a:pPr>
            <a:endParaRPr lang="en-IE" dirty="0"/>
          </a:p>
          <a:p>
            <a:endParaRPr lang="en-IE" dirty="0"/>
          </a:p>
        </p:txBody>
      </p:sp>
    </p:spTree>
    <p:extLst>
      <p:ext uri="{BB962C8B-B14F-4D97-AF65-F5344CB8AC3E}">
        <p14:creationId xmlns:p14="http://schemas.microsoft.com/office/powerpoint/2010/main" val="61447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6277" y="500572"/>
            <a:ext cx="7786152"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6. AOB</a:t>
            </a:r>
            <a:endParaRPr lang="en-IE" sz="22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277740D-13B0-4EB6-9CA7-0399F9F05EA7}"/>
              </a:ext>
            </a:extLst>
          </p:cNvPr>
          <p:cNvSpPr txBox="1"/>
          <p:nvPr/>
        </p:nvSpPr>
        <p:spPr>
          <a:xfrm>
            <a:off x="1069273" y="2087933"/>
            <a:ext cx="10353799" cy="3416320"/>
          </a:xfrm>
          <a:prstGeom prst="rect">
            <a:avLst/>
          </a:prstGeom>
          <a:noFill/>
        </p:spPr>
        <p:txBody>
          <a:bodyPr wrap="square" rtlCol="0">
            <a:spAutoFit/>
          </a:bodyPr>
          <a:lstStyle/>
          <a:p>
            <a:r>
              <a:rPr lang="en-IE" dirty="0"/>
              <a:t>  </a:t>
            </a:r>
          </a:p>
          <a:p>
            <a:pPr lvl="0"/>
            <a:r>
              <a:rPr lang="en-IE" dirty="0"/>
              <a:t>13 cases completed since December 2020 </a:t>
            </a:r>
          </a:p>
          <a:p>
            <a:pPr lvl="0"/>
            <a:endParaRPr lang="en-IE" dirty="0"/>
          </a:p>
          <a:p>
            <a:pPr lvl="0"/>
            <a:r>
              <a:rPr lang="en-IE" dirty="0"/>
              <a:t>11 were transferred to the complainant for the reasons below:</a:t>
            </a:r>
          </a:p>
          <a:p>
            <a:pPr marL="742950" lvl="1" indent="-285750">
              <a:buFont typeface="Wingdings" panose="05000000000000000000" pitchFamily="2" charset="2"/>
              <a:buChar char="Ø"/>
            </a:pPr>
            <a:r>
              <a:rPr lang="en-IE" dirty="0"/>
              <a:t>5 reached a settlement</a:t>
            </a:r>
          </a:p>
          <a:p>
            <a:pPr marL="742950" lvl="1" indent="-285750">
              <a:buFont typeface="Wingdings" panose="05000000000000000000" pitchFamily="2" charset="2"/>
              <a:buChar char="Ø"/>
            </a:pPr>
            <a:r>
              <a:rPr lang="en-IE" dirty="0"/>
              <a:t>4 determined to have been registered in 'bad faith'</a:t>
            </a:r>
          </a:p>
          <a:p>
            <a:pPr marL="742950" lvl="1" indent="-285750">
              <a:buFont typeface="Wingdings" panose="05000000000000000000" pitchFamily="2" charset="2"/>
              <a:buChar char="Ø"/>
            </a:pPr>
            <a:r>
              <a:rPr lang="en-IE" dirty="0"/>
              <a:t>1 determined to have been registered abusively</a:t>
            </a:r>
          </a:p>
          <a:p>
            <a:pPr marL="742950" lvl="1" indent="-285750">
              <a:buFont typeface="Wingdings" panose="05000000000000000000" pitchFamily="2" charset="2"/>
              <a:buChar char="Ø"/>
            </a:pPr>
            <a:r>
              <a:rPr lang="en-IE" dirty="0"/>
              <a:t>1 determined to be potentially harmful to public health</a:t>
            </a:r>
          </a:p>
          <a:p>
            <a:pPr marL="742950" lvl="1" indent="-285750">
              <a:buFont typeface="Wingdings" panose="05000000000000000000" pitchFamily="2" charset="2"/>
              <a:buChar char="Ø"/>
            </a:pPr>
            <a:r>
              <a:rPr lang="en-IE" dirty="0"/>
              <a:t>2 cases were denied:</a:t>
            </a:r>
          </a:p>
          <a:p>
            <a:pPr marL="1200150" lvl="2" indent="-285750">
              <a:buFont typeface="Arial" panose="020B0604020202020204" pitchFamily="34" charset="0"/>
              <a:buChar char="•"/>
            </a:pPr>
            <a:r>
              <a:rPr lang="en-IE" dirty="0"/>
              <a:t>1 - the complainant was unable to provide sufficient evidence against the registrant</a:t>
            </a:r>
          </a:p>
          <a:p>
            <a:pPr marL="1200150" lvl="2" indent="-285750">
              <a:buFont typeface="Arial" panose="020B0604020202020204" pitchFamily="34" charset="0"/>
              <a:buChar char="•"/>
            </a:pPr>
            <a:r>
              <a:rPr lang="en-IE" dirty="0"/>
              <a:t>2 - no action was initially taken under the ADRP process (although transferred since)</a:t>
            </a:r>
          </a:p>
          <a:p>
            <a:r>
              <a:rPr lang="en-IE" dirty="0"/>
              <a:t> </a:t>
            </a:r>
          </a:p>
        </p:txBody>
      </p:sp>
      <p:sp>
        <p:nvSpPr>
          <p:cNvPr id="4" name="TextBox 3">
            <a:extLst>
              <a:ext uri="{FF2B5EF4-FFF2-40B4-BE49-F238E27FC236}">
                <a16:creationId xmlns:a16="http://schemas.microsoft.com/office/drawing/2014/main" id="{CC809FCA-3A64-4AA4-BA69-B6B92E396DF2}"/>
              </a:ext>
            </a:extLst>
          </p:cNvPr>
          <p:cNvSpPr txBox="1"/>
          <p:nvPr/>
        </p:nvSpPr>
        <p:spPr>
          <a:xfrm>
            <a:off x="4352605" y="1074555"/>
            <a:ext cx="5698868" cy="369332"/>
          </a:xfrm>
          <a:prstGeom prst="rect">
            <a:avLst/>
          </a:prstGeom>
          <a:noFill/>
        </p:spPr>
        <p:txBody>
          <a:bodyPr wrap="square" rtlCol="0">
            <a:spAutoFit/>
          </a:bodyPr>
          <a:lstStyle/>
          <a:p>
            <a:r>
              <a:rPr lang="en-IE" i="1" dirty="0"/>
              <a:t>Alternative Dispute Resolution process (ADRP)</a:t>
            </a:r>
          </a:p>
        </p:txBody>
      </p:sp>
      <p:sp>
        <p:nvSpPr>
          <p:cNvPr id="5" name="TextBox 4">
            <a:extLst>
              <a:ext uri="{FF2B5EF4-FFF2-40B4-BE49-F238E27FC236}">
                <a16:creationId xmlns:a16="http://schemas.microsoft.com/office/drawing/2014/main" id="{50EB0244-DBCD-4098-B6D9-21825BC0ACD8}"/>
              </a:ext>
            </a:extLst>
          </p:cNvPr>
          <p:cNvSpPr txBox="1"/>
          <p:nvPr/>
        </p:nvSpPr>
        <p:spPr>
          <a:xfrm>
            <a:off x="5091545" y="1473872"/>
            <a:ext cx="4003963" cy="369332"/>
          </a:xfrm>
          <a:prstGeom prst="rect">
            <a:avLst/>
          </a:prstGeom>
          <a:noFill/>
        </p:spPr>
        <p:txBody>
          <a:bodyPr wrap="square" rtlCol="0">
            <a:spAutoFit/>
          </a:bodyPr>
          <a:lstStyle/>
          <a:p>
            <a:r>
              <a:rPr lang="en-IE" i="1" dirty="0"/>
              <a:t>Summary ADRP completed cases</a:t>
            </a:r>
          </a:p>
        </p:txBody>
      </p:sp>
    </p:spTree>
    <p:extLst>
      <p:ext uri="{BB962C8B-B14F-4D97-AF65-F5344CB8AC3E}">
        <p14:creationId xmlns:p14="http://schemas.microsoft.com/office/powerpoint/2010/main" val="114390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3352" y="1593451"/>
            <a:ext cx="8895934" cy="5016438"/>
          </a:xfrm>
          <a:prstGeom prst="rect">
            <a:avLst/>
          </a:prstGeom>
        </p:spPr>
        <p:txBody>
          <a:bodyPr wrap="square">
            <a:spAutoFit/>
          </a:bodyPr>
          <a:lstStyle/>
          <a:p>
            <a:pPr marL="342900" lvl="0" indent="-342900">
              <a:lnSpc>
                <a:spcPct val="150000"/>
              </a:lnSpc>
              <a:buAutoNum type="arabicPeriod"/>
              <a:defRPr/>
            </a:pPr>
            <a:r>
              <a:rPr lang="en-IE" sz="1900" dirty="0">
                <a:latin typeface="Arial" panose="020B0604020202020204" pitchFamily="34" charset="0"/>
                <a:cs typeface="Arial" panose="020B0604020202020204" pitchFamily="34" charset="0"/>
              </a:rPr>
              <a:t>Membership Matters</a:t>
            </a:r>
          </a:p>
          <a:p>
            <a:pPr marL="342900" lvl="0" indent="-342900">
              <a:lnSpc>
                <a:spcPct val="150000"/>
              </a:lnSpc>
              <a:buAutoNum type="arabicPeriod"/>
              <a:defRPr/>
            </a:pPr>
            <a:r>
              <a:rPr lang="en-IE" sz="1900" dirty="0">
                <a:latin typeface="Arial" panose="020B0604020202020204" pitchFamily="34" charset="0"/>
                <a:cs typeface="Arial" panose="020B0604020202020204" pitchFamily="34" charset="0"/>
              </a:rPr>
              <a:t>Minutes from the PAC #31 meeting</a:t>
            </a:r>
          </a:p>
          <a:p>
            <a:pPr marL="342900" lvl="0" indent="-342900">
              <a:lnSpc>
                <a:spcPct val="150000"/>
              </a:lnSpc>
              <a:buAutoNum type="arabicPeriod"/>
              <a:defRPr/>
            </a:pPr>
            <a:r>
              <a:rPr lang="en-IE" sz="1900" dirty="0">
                <a:latin typeface="Arial" panose="020B0604020202020204" pitchFamily="34" charset="0"/>
                <a:cs typeface="Arial" panose="020B0604020202020204" pitchFamily="34" charset="0"/>
              </a:rPr>
              <a:t>Matters arising</a:t>
            </a:r>
          </a:p>
          <a:p>
            <a:pPr marL="800100" lvl="1" indent="-342900">
              <a:lnSpc>
                <a:spcPct val="150000"/>
              </a:lnSpc>
              <a:buFont typeface="Courier New" panose="02070309020205020404" pitchFamily="49" charset="0"/>
              <a:buChar char="o"/>
              <a:defRPr/>
            </a:pPr>
            <a:r>
              <a:rPr lang="en-IE" sz="1600" i="1" dirty="0">
                <a:latin typeface="Arial" panose="020B0604020202020204" pitchFamily="34" charset="0"/>
                <a:cs typeface="Arial" panose="020B0604020202020204" pitchFamily="34" charset="0"/>
              </a:rPr>
              <a:t>Domain Alert System to protect products with geographical origin and reputation</a:t>
            </a:r>
          </a:p>
          <a:p>
            <a:pPr marL="342900" lvl="0" indent="-342900">
              <a:lnSpc>
                <a:spcPct val="150000"/>
              </a:lnSpc>
              <a:buAutoNum type="arabicPeriod"/>
              <a:defRPr/>
            </a:pPr>
            <a:r>
              <a:rPr lang="en-IE" sz="1900" dirty="0">
                <a:latin typeface="Arial" panose="020B0604020202020204" pitchFamily="34" charset="0"/>
                <a:cs typeface="Arial" panose="020B0604020202020204" pitchFamily="34" charset="0"/>
              </a:rPr>
              <a:t>Handling of online abuse which uses the .</a:t>
            </a:r>
            <a:r>
              <a:rPr lang="en-IE" sz="1900" dirty="0" err="1">
                <a:latin typeface="Arial" panose="020B0604020202020204" pitchFamily="34" charset="0"/>
                <a:cs typeface="Arial" panose="020B0604020202020204" pitchFamily="34" charset="0"/>
              </a:rPr>
              <a:t>ie</a:t>
            </a:r>
            <a:r>
              <a:rPr lang="en-IE" sz="1900" dirty="0">
                <a:latin typeface="Arial" panose="020B0604020202020204" pitchFamily="34" charset="0"/>
                <a:cs typeface="Arial" panose="020B0604020202020204" pitchFamily="34" charset="0"/>
              </a:rPr>
              <a:t> namespace</a:t>
            </a:r>
          </a:p>
          <a:p>
            <a:pPr marL="800100" lvl="1" indent="-342900">
              <a:lnSpc>
                <a:spcPct val="150000"/>
              </a:lnSpc>
              <a:buFont typeface="Courier New" panose="02070309020205020404" pitchFamily="49" charset="0"/>
              <a:buChar char="o"/>
              <a:defRPr/>
            </a:pPr>
            <a:r>
              <a:rPr lang="en-IE" sz="1600" i="1" dirty="0">
                <a:latin typeface="Arial" panose="020B0604020202020204" pitchFamily="34" charset="0"/>
                <a:cs typeface="Arial" panose="020B0604020202020204" pitchFamily="34" charset="0"/>
              </a:rPr>
              <a:t>4.1 GNCCB</a:t>
            </a:r>
          </a:p>
          <a:p>
            <a:pPr marL="800100" lvl="1" indent="-342900">
              <a:lnSpc>
                <a:spcPct val="150000"/>
              </a:lnSpc>
              <a:buFont typeface="Courier New" panose="02070309020205020404" pitchFamily="49" charset="0"/>
              <a:buChar char="o"/>
              <a:defRPr/>
            </a:pPr>
            <a:r>
              <a:rPr lang="en-IE" sz="1600" i="1" dirty="0">
                <a:latin typeface="Arial" panose="020B0604020202020204" pitchFamily="34" charset="0"/>
                <a:cs typeface="Arial" panose="020B0604020202020204" pitchFamily="34" charset="0"/>
              </a:rPr>
              <a:t>4.2 Netcraft </a:t>
            </a:r>
          </a:p>
          <a:p>
            <a:pPr marL="800100" lvl="1" indent="-342900">
              <a:lnSpc>
                <a:spcPct val="150000"/>
              </a:lnSpc>
              <a:buFont typeface="Courier New" panose="02070309020205020404" pitchFamily="49" charset="0"/>
              <a:buChar char="o"/>
              <a:defRPr/>
            </a:pPr>
            <a:r>
              <a:rPr lang="en-IE" sz="1600" i="1" dirty="0">
                <a:latin typeface="Arial" panose="020B0604020202020204" pitchFamily="34" charset="0"/>
                <a:cs typeface="Arial" panose="020B0604020202020204" pitchFamily="34" charset="0"/>
              </a:rPr>
              <a:t>4.3 Anti Abuse policy proposal</a:t>
            </a:r>
          </a:p>
          <a:p>
            <a:pPr marL="342900" indent="-342900">
              <a:lnSpc>
                <a:spcPct val="150000"/>
              </a:lnSpc>
              <a:buFontTx/>
              <a:buAutoNum type="arabicPeriod"/>
              <a:defRPr/>
            </a:pPr>
            <a:r>
              <a:rPr lang="en-IE" sz="1900" dirty="0">
                <a:latin typeface="Arial" panose="020B0604020202020204" pitchFamily="34" charset="0"/>
                <a:cs typeface="Arial" panose="020B0604020202020204" pitchFamily="34" charset="0"/>
              </a:rPr>
              <a:t>NIS 2 update</a:t>
            </a:r>
          </a:p>
          <a:p>
            <a:pPr marL="342900" lvl="0" indent="-342900">
              <a:lnSpc>
                <a:spcPct val="150000"/>
              </a:lnSpc>
              <a:buAutoNum type="arabicPeriod"/>
              <a:defRPr/>
            </a:pPr>
            <a:r>
              <a:rPr lang="en-IE" sz="1900" dirty="0">
                <a:latin typeface="Arial" panose="020B0604020202020204" pitchFamily="34" charset="0"/>
                <a:cs typeface="Arial" panose="020B0604020202020204" pitchFamily="34" charset="0"/>
              </a:rPr>
              <a:t>AOB</a:t>
            </a:r>
          </a:p>
          <a:p>
            <a:pPr marL="800100" lvl="1" indent="-342900">
              <a:lnSpc>
                <a:spcPct val="150000"/>
              </a:lnSpc>
              <a:buFont typeface="Courier New" panose="02070309020205020404" pitchFamily="49" charset="0"/>
              <a:buChar char="o"/>
              <a:defRPr/>
            </a:pPr>
            <a:r>
              <a:rPr lang="en-GB" sz="1600" i="1" dirty="0">
                <a:latin typeface="Arial" panose="020B0604020202020204" pitchFamily="34" charset="0"/>
                <a:cs typeface="Arial" panose="020B0604020202020204" pitchFamily="34" charset="0"/>
              </a:rPr>
              <a:t>CER Directive // </a:t>
            </a:r>
            <a:r>
              <a:rPr lang="en-IE" sz="1600" i="1" dirty="0" err="1">
                <a:latin typeface="Arial" panose="020B0604020202020204" pitchFamily="34" charset="0"/>
                <a:cs typeface="Arial" panose="020B0604020202020204" pitchFamily="34" charset="0"/>
              </a:rPr>
              <a:t>Agorateka</a:t>
            </a:r>
            <a:r>
              <a:rPr lang="en-IE" sz="1600" i="1" dirty="0">
                <a:latin typeface="Arial" panose="020B0604020202020204" pitchFamily="34" charset="0"/>
                <a:cs typeface="Arial" panose="020B0604020202020204" pitchFamily="34" charset="0"/>
              </a:rPr>
              <a:t> portal – </a:t>
            </a:r>
            <a:r>
              <a:rPr lang="en-IE" sz="1600" i="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EUIPO</a:t>
            </a:r>
            <a:r>
              <a:rPr lang="en-IE" sz="1600" i="1" dirty="0">
                <a:latin typeface="Arial" panose="020B0604020202020204" pitchFamily="34" charset="0"/>
                <a:cs typeface="Arial" panose="020B0604020202020204" pitchFamily="34" charset="0"/>
              </a:rPr>
              <a:t>  // ADRP stats</a:t>
            </a:r>
          </a:p>
          <a:p>
            <a:pPr marL="342900" lvl="0" indent="-342900">
              <a:lnSpc>
                <a:spcPct val="150000"/>
              </a:lnSpc>
              <a:buAutoNum type="arabicPeriod"/>
              <a:defRPr/>
            </a:pPr>
            <a:r>
              <a:rPr lang="en-IE" sz="1900" dirty="0">
                <a:latin typeface="Arial" panose="020B0604020202020204" pitchFamily="34" charset="0"/>
                <a:cs typeface="Arial" panose="020B0604020202020204" pitchFamily="34" charset="0"/>
              </a:rPr>
              <a:t>Next Meeting</a:t>
            </a:r>
          </a:p>
        </p:txBody>
      </p:sp>
      <p:sp>
        <p:nvSpPr>
          <p:cNvPr id="7" name="Rectangle 6"/>
          <p:cNvSpPr/>
          <p:nvPr/>
        </p:nvSpPr>
        <p:spPr>
          <a:xfrm>
            <a:off x="4603798" y="390247"/>
            <a:ext cx="4158319" cy="830997"/>
          </a:xfrm>
          <a:prstGeom prst="rect">
            <a:avLst/>
          </a:prstGeom>
        </p:spPr>
        <p:txBody>
          <a:bodyPr wrap="none">
            <a:spAutoFit/>
          </a:bodyPr>
          <a:lstStyle/>
          <a:p>
            <a:pPr lvl="0" algn="ctr">
              <a:defRPr/>
            </a:pPr>
            <a:r>
              <a:rPr lang="en-IE" sz="2400" b="1" dirty="0">
                <a:latin typeface="Arial" panose="020B0604020202020204" pitchFamily="34" charset="0"/>
                <a:cs typeface="Arial" panose="020B0604020202020204" pitchFamily="34" charset="0"/>
              </a:rPr>
              <a:t>Policy Advisory Committee</a:t>
            </a:r>
          </a:p>
          <a:p>
            <a:pPr lvl="0" algn="ctr">
              <a:defRPr/>
            </a:pPr>
            <a:r>
              <a:rPr lang="en-IE" sz="2400" b="1" dirty="0">
                <a:latin typeface="Arial" panose="020B0604020202020204" pitchFamily="34" charset="0"/>
                <a:cs typeface="Arial" panose="020B0604020202020204" pitchFamily="34" charset="0"/>
              </a:rPr>
              <a:t>Agenda PAC #32</a:t>
            </a:r>
          </a:p>
        </p:txBody>
      </p:sp>
    </p:spTree>
    <p:extLst>
      <p:ext uri="{BB962C8B-B14F-4D97-AF65-F5344CB8AC3E}">
        <p14:creationId xmlns:p14="http://schemas.microsoft.com/office/powerpoint/2010/main" val="197896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24" y="2821873"/>
            <a:ext cx="10515600" cy="1325563"/>
          </a:xfrm>
        </p:spPr>
        <p:txBody>
          <a:bodyPr>
            <a:noAutofit/>
          </a:bodyPr>
          <a:lstStyle/>
          <a:p>
            <a:r>
              <a:rPr lang="en-IE" sz="4400" dirty="0"/>
              <a:t>7. Next Meeting</a:t>
            </a:r>
            <a:br>
              <a:rPr lang="en-IE" sz="4400" dirty="0"/>
            </a:br>
            <a:r>
              <a:rPr lang="en-IE" sz="4400" dirty="0"/>
              <a:t/>
            </a:r>
            <a:br>
              <a:rPr lang="en-IE" sz="4400" dirty="0"/>
            </a:br>
            <a:r>
              <a:rPr lang="en-IE" sz="4400" dirty="0"/>
              <a:t/>
            </a:r>
            <a:br>
              <a:rPr lang="en-IE" sz="4400" dirty="0"/>
            </a:br>
            <a:r>
              <a:rPr lang="en-IE" sz="4400" dirty="0"/>
              <a:t>Proposed date:</a:t>
            </a:r>
            <a:br>
              <a:rPr lang="en-IE" sz="4400" dirty="0"/>
            </a:br>
            <a:r>
              <a:rPr lang="en-IE" sz="4400" dirty="0"/>
              <a:t/>
            </a:r>
            <a:br>
              <a:rPr lang="en-IE" sz="4400" dirty="0"/>
            </a:br>
            <a:r>
              <a:rPr lang="en-IE" sz="4400" dirty="0"/>
              <a:t>Thursday 20</a:t>
            </a:r>
            <a:r>
              <a:rPr lang="en-IE" sz="4400" baseline="30000" dirty="0"/>
              <a:t>th</a:t>
            </a:r>
            <a:r>
              <a:rPr lang="en-IE" sz="4400" dirty="0"/>
              <a:t> October 2022</a:t>
            </a:r>
          </a:p>
        </p:txBody>
      </p:sp>
    </p:spTree>
    <p:extLst>
      <p:ext uri="{BB962C8B-B14F-4D97-AF65-F5344CB8AC3E}">
        <p14:creationId xmlns:p14="http://schemas.microsoft.com/office/powerpoint/2010/main" val="1468001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590" y="2046098"/>
            <a:ext cx="9144000" cy="1939492"/>
          </a:xfrm>
        </p:spPr>
        <p:txBody>
          <a:bodyPr>
            <a:normAutofit/>
          </a:bodyPr>
          <a:lstStyle/>
          <a:p>
            <a:pPr lvl="0">
              <a:defRPr/>
            </a:pPr>
            <a:r>
              <a:rPr lang="en-IE" sz="4400" b="1" dirty="0">
                <a:solidFill>
                  <a:prstClr val="black"/>
                </a:solidFill>
                <a:latin typeface="Arial" panose="020B0604020202020204" pitchFamily="34" charset="0"/>
                <a:cs typeface="Arial" panose="020B0604020202020204" pitchFamily="34" charset="0"/>
              </a:rPr>
              <a:t>Policy Advisory Committee</a:t>
            </a:r>
            <a:r>
              <a:rPr lang="en-IE" sz="4400" dirty="0">
                <a:solidFill>
                  <a:prstClr val="black"/>
                </a:solidFill>
                <a:latin typeface="Arial" panose="020B0604020202020204" pitchFamily="34" charset="0"/>
                <a:cs typeface="Arial" panose="020B0604020202020204" pitchFamily="34" charset="0"/>
              </a:rPr>
              <a:t/>
            </a:r>
            <a:br>
              <a:rPr lang="en-IE" sz="4400" dirty="0">
                <a:solidFill>
                  <a:prstClr val="black"/>
                </a:solidFill>
                <a:latin typeface="Arial" panose="020B0604020202020204" pitchFamily="34" charset="0"/>
                <a:cs typeface="Arial" panose="020B0604020202020204" pitchFamily="34" charset="0"/>
              </a:rPr>
            </a:br>
            <a:endParaRPr lang="en-IE" sz="4400" dirty="0"/>
          </a:p>
        </p:txBody>
      </p:sp>
      <p:sp>
        <p:nvSpPr>
          <p:cNvPr id="3" name="Subtitle 2"/>
          <p:cNvSpPr>
            <a:spLocks noGrp="1"/>
          </p:cNvSpPr>
          <p:nvPr>
            <p:ph type="subTitle" idx="1"/>
          </p:nvPr>
        </p:nvSpPr>
        <p:spPr>
          <a:xfrm>
            <a:off x="1615586" y="4149220"/>
            <a:ext cx="9144000" cy="1655762"/>
          </a:xfrm>
        </p:spPr>
        <p:txBody>
          <a:bodyPr/>
          <a:lstStyle/>
          <a:p>
            <a:r>
              <a:rPr lang="en-IE" dirty="0">
                <a:solidFill>
                  <a:prstClr val="black"/>
                </a:solidFill>
                <a:latin typeface="Arial" panose="020B0604020202020204" pitchFamily="34" charset="0"/>
                <a:cs typeface="Arial" panose="020B0604020202020204" pitchFamily="34" charset="0"/>
              </a:rPr>
              <a:t>28</a:t>
            </a:r>
            <a:r>
              <a:rPr lang="en-IE" baseline="30000" dirty="0">
                <a:solidFill>
                  <a:prstClr val="black"/>
                </a:solidFill>
                <a:latin typeface="Arial" panose="020B0604020202020204" pitchFamily="34" charset="0"/>
                <a:cs typeface="Arial" panose="020B0604020202020204" pitchFamily="34" charset="0"/>
              </a:rPr>
              <a:t>th</a:t>
            </a:r>
            <a:r>
              <a:rPr lang="en-IE" dirty="0">
                <a:solidFill>
                  <a:prstClr val="black"/>
                </a:solidFill>
                <a:latin typeface="Arial" panose="020B0604020202020204" pitchFamily="34" charset="0"/>
                <a:cs typeface="Arial" panose="020B0604020202020204" pitchFamily="34" charset="0"/>
              </a:rPr>
              <a:t> July 2022</a:t>
            </a:r>
            <a:br>
              <a:rPr lang="en-IE" dirty="0">
                <a:solidFill>
                  <a:prstClr val="black"/>
                </a:solidFill>
                <a:latin typeface="Arial" panose="020B0604020202020204" pitchFamily="34" charset="0"/>
                <a:cs typeface="Arial" panose="020B0604020202020204" pitchFamily="34" charset="0"/>
              </a:rPr>
            </a:br>
            <a:r>
              <a:rPr lang="en-IE" dirty="0">
                <a:solidFill>
                  <a:prstClr val="black"/>
                </a:solidFill>
                <a:latin typeface="Arial" panose="020B0604020202020204" pitchFamily="34" charset="0"/>
                <a:cs typeface="Arial" panose="020B0604020202020204" pitchFamily="34" charset="0"/>
              </a:rPr>
              <a:t/>
            </a:r>
            <a:br>
              <a:rPr lang="en-IE" dirty="0">
                <a:solidFill>
                  <a:prstClr val="black"/>
                </a:solidFill>
                <a:latin typeface="Arial" panose="020B0604020202020204" pitchFamily="34" charset="0"/>
                <a:cs typeface="Arial" panose="020B0604020202020204" pitchFamily="34" charset="0"/>
              </a:rPr>
            </a:br>
            <a:r>
              <a:rPr lang="en-IE" dirty="0">
                <a:solidFill>
                  <a:prstClr val="black"/>
                </a:solidFill>
                <a:latin typeface="Arial" panose="020B0604020202020204" pitchFamily="34" charset="0"/>
                <a:cs typeface="Arial" panose="020B0604020202020204" pitchFamily="34" charset="0"/>
              </a:rPr>
              <a:t>Meeting - PAC</a:t>
            </a:r>
            <a:r>
              <a:rPr lang="en-IE" baseline="30000" dirty="0">
                <a:solidFill>
                  <a:prstClr val="black"/>
                </a:solidFill>
                <a:latin typeface="Arial" panose="020B0604020202020204" pitchFamily="34" charset="0"/>
                <a:cs typeface="Arial" panose="020B0604020202020204" pitchFamily="34" charset="0"/>
              </a:rPr>
              <a:t>#</a:t>
            </a:r>
            <a:r>
              <a:rPr lang="en-IE" dirty="0">
                <a:solidFill>
                  <a:prstClr val="black"/>
                </a:solidFill>
                <a:latin typeface="Arial" panose="020B0604020202020204" pitchFamily="34" charset="0"/>
                <a:cs typeface="Arial" panose="020B0604020202020204" pitchFamily="34" charset="0"/>
              </a:rPr>
              <a:t>32</a:t>
            </a:r>
            <a:endParaRPr lang="en-IE" dirty="0"/>
          </a:p>
        </p:txBody>
      </p:sp>
    </p:spTree>
    <p:extLst>
      <p:ext uri="{BB962C8B-B14F-4D97-AF65-F5344CB8AC3E}">
        <p14:creationId xmlns:p14="http://schemas.microsoft.com/office/powerpoint/2010/main" val="377858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1876" y="2050623"/>
            <a:ext cx="8479683" cy="2585323"/>
          </a:xfrm>
          <a:prstGeom prst="rect">
            <a:avLst/>
          </a:prstGeom>
          <a:noFill/>
        </p:spPr>
        <p:txBody>
          <a:bodyPr wrap="square" rtlCol="0">
            <a:spAutoFit/>
          </a:bodyPr>
          <a:lstStyle/>
          <a:p>
            <a:pPr marL="285750" indent="-285750" algn="l">
              <a:buFont typeface="Wingdings" panose="05000000000000000000" pitchFamily="2" charset="2"/>
              <a:buChar char="Ø"/>
            </a:pPr>
            <a:r>
              <a:rPr lang="en-IE" dirty="0">
                <a:latin typeface="Arial" panose="020B0604020202020204" pitchFamily="34" charset="0"/>
                <a:ea typeface="Verdana" panose="020B0604030504040204" pitchFamily="34" charset="0"/>
                <a:cs typeface="Arial" panose="020B0604020202020204" pitchFamily="34" charset="0"/>
              </a:rPr>
              <a:t>Please keep </a:t>
            </a:r>
            <a:r>
              <a:rPr lang="en-IE" b="1" dirty="0">
                <a:latin typeface="Arial" panose="020B0604020202020204" pitchFamily="34" charset="0"/>
                <a:ea typeface="Verdana" panose="020B0604030504040204" pitchFamily="34" charset="0"/>
                <a:cs typeface="Arial" panose="020B0604020202020204" pitchFamily="34" charset="0"/>
              </a:rPr>
              <a:t>microphones muted </a:t>
            </a:r>
            <a:r>
              <a:rPr lang="en-IE" dirty="0">
                <a:latin typeface="Arial" panose="020B0604020202020204" pitchFamily="34" charset="0"/>
                <a:ea typeface="Verdana" panose="020B0604030504040204" pitchFamily="34" charset="0"/>
                <a:cs typeface="Arial" panose="020B0604020202020204" pitchFamily="34" charset="0"/>
              </a:rPr>
              <a:t>throughout the call</a:t>
            </a:r>
          </a:p>
          <a:p>
            <a:pPr marL="285750" indent="-285750" algn="l">
              <a:buFont typeface="Wingdings" panose="05000000000000000000" pitchFamily="2" charset="2"/>
              <a:buChar char="Ø"/>
            </a:pPr>
            <a:endParaRPr lang="en-IE" dirty="0">
              <a:latin typeface="Arial" panose="020B0604020202020204" pitchFamily="34" charset="0"/>
              <a:ea typeface="Verdana" panose="020B0604030504040204" pitchFamily="34" charset="0"/>
              <a:cs typeface="Arial" panose="020B0604020202020204" pitchFamily="34" charset="0"/>
            </a:endParaRPr>
          </a:p>
          <a:p>
            <a:pPr marL="285750" indent="-285750" algn="l">
              <a:buFont typeface="Wingdings" panose="05000000000000000000" pitchFamily="2" charset="2"/>
              <a:buChar char="Ø"/>
            </a:pPr>
            <a:r>
              <a:rPr lang="en-IE" dirty="0">
                <a:latin typeface="Arial" panose="020B0604020202020204" pitchFamily="34" charset="0"/>
                <a:ea typeface="Verdana" panose="020B0604030504040204" pitchFamily="34" charset="0"/>
                <a:cs typeface="Arial" panose="020B0604020202020204" pitchFamily="34" charset="0"/>
              </a:rPr>
              <a:t>Please </a:t>
            </a:r>
            <a:r>
              <a:rPr lang="en-IE" b="1" dirty="0">
                <a:latin typeface="Arial" panose="020B0604020202020204" pitchFamily="34" charset="0"/>
                <a:ea typeface="Verdana" panose="020B0604030504040204" pitchFamily="34" charset="0"/>
                <a:cs typeface="Arial" panose="020B0604020202020204" pitchFamily="34" charset="0"/>
              </a:rPr>
              <a:t>“raise a hand” </a:t>
            </a:r>
            <a:r>
              <a:rPr lang="en-IE" dirty="0">
                <a:latin typeface="Arial" panose="020B0604020202020204" pitchFamily="34" charset="0"/>
                <a:ea typeface="Verdana" panose="020B0604030504040204" pitchFamily="34" charset="0"/>
                <a:cs typeface="Arial" panose="020B0604020202020204" pitchFamily="34" charset="0"/>
              </a:rPr>
              <a:t>to ask a question or </a:t>
            </a:r>
            <a:r>
              <a:rPr lang="en-IE" b="1" dirty="0">
                <a:latin typeface="Arial" panose="020B0604020202020204" pitchFamily="34" charset="0"/>
                <a:ea typeface="Verdana" panose="020B0604030504040204" pitchFamily="34" charset="0"/>
                <a:cs typeface="Arial" panose="020B0604020202020204" pitchFamily="34" charset="0"/>
              </a:rPr>
              <a:t>add comments </a:t>
            </a:r>
            <a:r>
              <a:rPr lang="en-IE" dirty="0">
                <a:latin typeface="Arial" panose="020B0604020202020204" pitchFamily="34" charset="0"/>
                <a:ea typeface="Verdana" panose="020B0604030504040204" pitchFamily="34" charset="0"/>
                <a:cs typeface="Arial" panose="020B0604020202020204" pitchFamily="34" charset="0"/>
              </a:rPr>
              <a:t>in the chat box</a:t>
            </a:r>
          </a:p>
          <a:p>
            <a:pPr marL="285750" indent="-285750" algn="l">
              <a:buFont typeface="Wingdings" panose="05000000000000000000" pitchFamily="2" charset="2"/>
              <a:buChar char="Ø"/>
            </a:pPr>
            <a:endParaRPr lang="en-IE"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r>
              <a:rPr lang="en-IE" dirty="0">
                <a:latin typeface="Arial" panose="020B0604020202020204" pitchFamily="34" charset="0"/>
                <a:ea typeface="Verdana" panose="020B0604030504040204" pitchFamily="34" charset="0"/>
                <a:cs typeface="Arial" panose="020B0604020202020204" pitchFamily="34" charset="0"/>
              </a:rPr>
              <a:t>Request to allow the meeting be </a:t>
            </a:r>
            <a:r>
              <a:rPr lang="en-IE" b="1" dirty="0">
                <a:latin typeface="Arial" panose="020B0604020202020204" pitchFamily="34" charset="0"/>
                <a:ea typeface="Verdana" panose="020B0604030504040204" pitchFamily="34" charset="0"/>
                <a:cs typeface="Arial" panose="020B0604020202020204" pitchFamily="34" charset="0"/>
              </a:rPr>
              <a:t>recorded</a:t>
            </a:r>
            <a:r>
              <a:rPr lang="en-IE" dirty="0">
                <a:latin typeface="Arial" panose="020B0604020202020204" pitchFamily="34" charset="0"/>
                <a:ea typeface="Verdana" panose="020B0604030504040204" pitchFamily="34" charset="0"/>
                <a:cs typeface="Arial" panose="020B0604020202020204" pitchFamily="34" charset="0"/>
              </a:rPr>
              <a:t> to assist with minute drafting</a:t>
            </a:r>
          </a:p>
          <a:p>
            <a:pPr marL="285750" indent="-285750">
              <a:buFont typeface="Wingdings" panose="05000000000000000000" pitchFamily="2" charset="2"/>
              <a:buChar char="Ø"/>
            </a:pPr>
            <a:endParaRPr lang="en-IE" dirty="0">
              <a:latin typeface="Arial" panose="020B0604020202020204" pitchFamily="34" charset="0"/>
              <a:ea typeface="Verdana" panose="020B0604030504040204" pitchFamily="34" charset="0"/>
              <a:cs typeface="Arial" panose="020B0604020202020204" pitchFamily="34" charset="0"/>
            </a:endParaRPr>
          </a:p>
          <a:p>
            <a:pPr marL="742950" lvl="1" indent="-285750">
              <a:buFont typeface="Wingdings" panose="05000000000000000000" pitchFamily="2" charset="2"/>
              <a:buChar char="§"/>
            </a:pPr>
            <a:r>
              <a:rPr lang="en-IE" dirty="0">
                <a:latin typeface="Arial" panose="020B0604020202020204" pitchFamily="34" charset="0"/>
                <a:ea typeface="Verdana" panose="020B0604030504040204" pitchFamily="34" charset="0"/>
                <a:cs typeface="Arial" panose="020B0604020202020204" pitchFamily="34" charset="0"/>
              </a:rPr>
              <a:t>Recording will deleted once the Minutes are approved by PAC</a:t>
            </a:r>
          </a:p>
          <a:p>
            <a:pPr marL="285750" indent="-285750" algn="l">
              <a:buFont typeface="Wingdings" panose="05000000000000000000" pitchFamily="2" charset="2"/>
              <a:buChar char="Ø"/>
            </a:pPr>
            <a:endParaRPr lang="en-IE" dirty="0">
              <a:latin typeface="Arial" panose="020B0604020202020204" pitchFamily="34" charset="0"/>
              <a:ea typeface="Verdana" panose="020B0604030504040204" pitchFamily="34" charset="0"/>
              <a:cs typeface="Arial" panose="020B0604020202020204" pitchFamily="34" charset="0"/>
            </a:endParaRPr>
          </a:p>
          <a:p>
            <a:pPr marL="285750" indent="-285750" algn="l">
              <a:buFont typeface="Wingdings" panose="05000000000000000000" pitchFamily="2" charset="2"/>
              <a:buChar char="Ø"/>
            </a:pPr>
            <a:endParaRPr lang="en-IE" dirty="0">
              <a:latin typeface="Arial" panose="020B0604020202020204" pitchFamily="34" charset="0"/>
              <a:ea typeface="Verdana" panose="020B0604030504040204" pitchFamily="34" charset="0"/>
              <a:cs typeface="Arial" panose="020B0604020202020204" pitchFamily="34" charset="0"/>
            </a:endParaRPr>
          </a:p>
        </p:txBody>
      </p:sp>
      <p:sp>
        <p:nvSpPr>
          <p:cNvPr id="9" name="TextBox 8"/>
          <p:cNvSpPr txBox="1"/>
          <p:nvPr/>
        </p:nvSpPr>
        <p:spPr>
          <a:xfrm>
            <a:off x="3534790" y="408957"/>
            <a:ext cx="4035334" cy="430887"/>
          </a:xfrm>
          <a:prstGeom prst="rect">
            <a:avLst/>
          </a:prstGeom>
          <a:noFill/>
        </p:spPr>
        <p:txBody>
          <a:bodyPr wrap="square" rtlCol="0">
            <a:spAutoFit/>
          </a:bodyPr>
          <a:lstStyle/>
          <a:p>
            <a:r>
              <a:rPr lang="en-IE" sz="2200" b="1" dirty="0">
                <a:latin typeface="Arial" panose="020B0604020202020204" pitchFamily="34" charset="0"/>
                <a:ea typeface="Verdana" panose="020B0604030504040204" pitchFamily="34" charset="0"/>
                <a:cs typeface="Arial" panose="020B0604020202020204" pitchFamily="34" charset="0"/>
              </a:rPr>
              <a:t>1. Membership Matters</a:t>
            </a:r>
          </a:p>
        </p:txBody>
      </p:sp>
    </p:spTree>
    <p:extLst>
      <p:ext uri="{BB962C8B-B14F-4D97-AF65-F5344CB8AC3E}">
        <p14:creationId xmlns:p14="http://schemas.microsoft.com/office/powerpoint/2010/main" val="12126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2622" y="2000486"/>
            <a:ext cx="11347134" cy="2585323"/>
          </a:xfrm>
          <a:prstGeom prst="rect">
            <a:avLst/>
          </a:prstGeom>
          <a:noFill/>
        </p:spPr>
        <p:txBody>
          <a:bodyPr wrap="square" rtlCol="0">
            <a:spAutoFit/>
          </a:bodyPr>
          <a:lstStyle/>
          <a:p>
            <a:pPr marL="285750" indent="-285750" algn="l">
              <a:buFont typeface="Wingdings" panose="05000000000000000000" pitchFamily="2" charset="2"/>
              <a:buChar char="Ø"/>
            </a:pPr>
            <a:r>
              <a:rPr lang="en-IE" dirty="0">
                <a:latin typeface="Arial" panose="020B0604020202020204" pitchFamily="34" charset="0"/>
                <a:ea typeface="Verdana" panose="020B0604030504040204" pitchFamily="34" charset="0"/>
                <a:cs typeface="Arial" panose="020B0604020202020204" pitchFamily="34" charset="0"/>
              </a:rPr>
              <a:t>Meeting minutes are circulated to the membership promptly after each meeting</a:t>
            </a:r>
          </a:p>
          <a:p>
            <a:pPr marL="285750" indent="-285750" algn="l">
              <a:buFont typeface="Wingdings" panose="05000000000000000000" pitchFamily="2" charset="2"/>
              <a:buChar char="Ø"/>
            </a:pPr>
            <a:endParaRPr lang="en-IE" dirty="0">
              <a:latin typeface="Arial" panose="020B0604020202020204" pitchFamily="34" charset="0"/>
              <a:ea typeface="Verdana" panose="020B0604030504040204" pitchFamily="34" charset="0"/>
              <a:cs typeface="Arial" panose="020B0604020202020204" pitchFamily="34" charset="0"/>
            </a:endParaRPr>
          </a:p>
          <a:p>
            <a:pPr marL="285750" indent="-285750" algn="l">
              <a:buFont typeface="Wingdings" panose="05000000000000000000" pitchFamily="2" charset="2"/>
              <a:buChar char="Ø"/>
            </a:pPr>
            <a:r>
              <a:rPr lang="en-IE" dirty="0">
                <a:latin typeface="Arial" panose="020B0604020202020204" pitchFamily="34" charset="0"/>
                <a:ea typeface="Verdana" panose="020B0604030504040204" pitchFamily="34" charset="0"/>
                <a:cs typeface="Arial" panose="020B0604020202020204" pitchFamily="34" charset="0"/>
              </a:rPr>
              <a:t>Comments/feedback accepted over a two week period</a:t>
            </a:r>
          </a:p>
          <a:p>
            <a:pPr marL="285750" indent="-285750" algn="l">
              <a:buFont typeface="Wingdings" panose="05000000000000000000" pitchFamily="2" charset="2"/>
              <a:buChar char="Ø"/>
            </a:pPr>
            <a:endParaRPr lang="en-IE" dirty="0">
              <a:latin typeface="Arial" panose="020B0604020202020204" pitchFamily="34" charset="0"/>
              <a:ea typeface="Verdana" panose="020B0604030504040204" pitchFamily="34" charset="0"/>
              <a:cs typeface="Arial" panose="020B0604020202020204" pitchFamily="34" charset="0"/>
            </a:endParaRPr>
          </a:p>
          <a:p>
            <a:pPr marL="285750" indent="-285750" algn="l">
              <a:buFont typeface="Wingdings" panose="05000000000000000000" pitchFamily="2" charset="2"/>
              <a:buChar char="Ø"/>
            </a:pPr>
            <a:r>
              <a:rPr lang="en-IE" dirty="0">
                <a:latin typeface="Arial" panose="020B0604020202020204" pitchFamily="34" charset="0"/>
                <a:ea typeface="Verdana" panose="020B0604030504040204" pitchFamily="34" charset="0"/>
                <a:cs typeface="Arial" panose="020B0604020202020204" pitchFamily="34" charset="0"/>
              </a:rPr>
              <a:t>If clarifications/edits are requested, and consensus exists, these are reflected in the Minutes</a:t>
            </a:r>
          </a:p>
          <a:p>
            <a:pPr marL="285750" indent="-285750" algn="l">
              <a:buFont typeface="Wingdings" panose="05000000000000000000" pitchFamily="2" charset="2"/>
              <a:buChar char="Ø"/>
            </a:pPr>
            <a:endParaRPr lang="en-IE" dirty="0">
              <a:latin typeface="Arial" panose="020B0604020202020204" pitchFamily="34" charset="0"/>
              <a:ea typeface="Verdana" panose="020B0604030504040204" pitchFamily="34" charset="0"/>
              <a:cs typeface="Arial" panose="020B0604020202020204" pitchFamily="34" charset="0"/>
            </a:endParaRPr>
          </a:p>
          <a:p>
            <a:pPr marL="285750" indent="-285750" algn="l">
              <a:buFont typeface="Wingdings" panose="05000000000000000000" pitchFamily="2" charset="2"/>
              <a:buChar char="Ø"/>
            </a:pPr>
            <a:r>
              <a:rPr lang="en-IE" dirty="0">
                <a:latin typeface="Arial" panose="020B0604020202020204" pitchFamily="34" charset="0"/>
                <a:ea typeface="Verdana" panose="020B0604030504040204" pitchFamily="34" charset="0"/>
                <a:cs typeface="Arial" panose="020B0604020202020204" pitchFamily="34" charset="0"/>
              </a:rPr>
              <a:t>Meeting minutes, and supporting slides, are published on weare.ie after the comment period has ended</a:t>
            </a:r>
          </a:p>
          <a:p>
            <a:pPr marL="285750" indent="-285750" algn="l">
              <a:buFont typeface="Wingdings" panose="05000000000000000000" pitchFamily="2" charset="2"/>
              <a:buChar char="Ø"/>
            </a:pPr>
            <a:endParaRPr lang="en-IE"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r>
              <a:rPr lang="en-IE" dirty="0">
                <a:latin typeface="Arial" panose="020B0604020202020204" pitchFamily="34" charset="0"/>
                <a:ea typeface="Verdana" panose="020B0604030504040204" pitchFamily="34" charset="0"/>
                <a:cs typeface="Arial" panose="020B0604020202020204" pitchFamily="34" charset="0"/>
              </a:rPr>
              <a:t>Published online at </a:t>
            </a:r>
            <a:r>
              <a:rPr lang="en-IE" dirty="0">
                <a:solidFill>
                  <a:schemeClr val="accent1">
                    <a:lumMod val="60000"/>
                    <a:lumOff val="40000"/>
                  </a:schemeClr>
                </a:solidFill>
                <a:latin typeface="Arial" panose="020B0604020202020204" pitchFamily="34" charset="0"/>
                <a:cs typeface="Arial" panose="020B0604020202020204" pitchFamily="34" charset="0"/>
                <a:hlinkClick r:id="rId2"/>
              </a:rPr>
              <a:t>https://www.weare.ie/policy-development-process/</a:t>
            </a:r>
            <a:r>
              <a:rPr lang="en-IE" dirty="0">
                <a:solidFill>
                  <a:schemeClr val="accent1">
                    <a:lumMod val="60000"/>
                    <a:lumOff val="40000"/>
                  </a:schemeClr>
                </a:solidFill>
                <a:latin typeface="Arial" panose="020B0604020202020204" pitchFamily="34" charset="0"/>
                <a:cs typeface="Arial" panose="020B0604020202020204" pitchFamily="34" charset="0"/>
              </a:rPr>
              <a:t> </a:t>
            </a:r>
            <a:endParaRPr lang="en-IE" sz="2000" dirty="0">
              <a:latin typeface="Arial" panose="020B0604020202020204" pitchFamily="34" charset="0"/>
              <a:ea typeface="Verdana" panose="020B0604030504040204" pitchFamily="34" charset="0"/>
              <a:cs typeface="Arial" panose="020B0604020202020204" pitchFamily="34" charset="0"/>
            </a:endParaRPr>
          </a:p>
        </p:txBody>
      </p:sp>
      <p:sp>
        <p:nvSpPr>
          <p:cNvPr id="4" name="TextBox 3"/>
          <p:cNvSpPr txBox="1"/>
          <p:nvPr/>
        </p:nvSpPr>
        <p:spPr>
          <a:xfrm>
            <a:off x="3391593" y="371514"/>
            <a:ext cx="7049193" cy="430887"/>
          </a:xfrm>
          <a:prstGeom prst="rect">
            <a:avLst/>
          </a:prstGeom>
          <a:noFill/>
        </p:spPr>
        <p:txBody>
          <a:bodyPr wrap="square" rtlCol="0">
            <a:spAutoFit/>
          </a:bodyPr>
          <a:lstStyle/>
          <a:p>
            <a:r>
              <a:rPr lang="en-IE" sz="2200" b="1" dirty="0">
                <a:latin typeface="Arial" panose="020B0604020202020204" pitchFamily="34" charset="0"/>
                <a:ea typeface="Verdana" panose="020B0604030504040204" pitchFamily="34" charset="0"/>
                <a:cs typeface="Arial" panose="020B0604020202020204" pitchFamily="34" charset="0"/>
              </a:rPr>
              <a:t>2. Minutes of the PAC #31 Meeting</a:t>
            </a:r>
          </a:p>
        </p:txBody>
      </p:sp>
    </p:spTree>
    <p:extLst>
      <p:ext uri="{BB962C8B-B14F-4D97-AF65-F5344CB8AC3E}">
        <p14:creationId xmlns:p14="http://schemas.microsoft.com/office/powerpoint/2010/main" val="354363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4240" y="410307"/>
            <a:ext cx="4274990" cy="430887"/>
          </a:xfrm>
          <a:prstGeom prst="rect">
            <a:avLst/>
          </a:prstGeom>
          <a:noFill/>
        </p:spPr>
        <p:txBody>
          <a:bodyPr wrap="square" rtlCol="0">
            <a:spAutoFit/>
          </a:bodyPr>
          <a:lstStyle/>
          <a:p>
            <a:r>
              <a:rPr lang="en-IE" sz="2200" b="1" dirty="0">
                <a:latin typeface="Arial" panose="020B0604020202020204" pitchFamily="34" charset="0"/>
                <a:ea typeface="Verdana" panose="020B0604030504040204" pitchFamily="34" charset="0"/>
                <a:cs typeface="Arial" panose="020B0604020202020204" pitchFamily="34" charset="0"/>
              </a:rPr>
              <a:t>3. Matters arising</a:t>
            </a:r>
          </a:p>
        </p:txBody>
      </p:sp>
      <p:sp>
        <p:nvSpPr>
          <p:cNvPr id="2" name="TextBox 1">
            <a:extLst>
              <a:ext uri="{FF2B5EF4-FFF2-40B4-BE49-F238E27FC236}">
                <a16:creationId xmlns:a16="http://schemas.microsoft.com/office/drawing/2014/main" id="{FEC940D5-4625-4BBE-982A-3B8767816AB1}"/>
              </a:ext>
            </a:extLst>
          </p:cNvPr>
          <p:cNvSpPr txBox="1"/>
          <p:nvPr/>
        </p:nvSpPr>
        <p:spPr>
          <a:xfrm>
            <a:off x="1001485" y="1890117"/>
            <a:ext cx="10140044" cy="1415772"/>
          </a:xfrm>
          <a:prstGeom prst="rect">
            <a:avLst/>
          </a:prstGeom>
          <a:noFill/>
        </p:spPr>
        <p:txBody>
          <a:bodyPr wrap="square" rtlCol="0">
            <a:spAutoFit/>
          </a:bodyPr>
          <a:lstStyle/>
          <a:p>
            <a:pPr marL="285750" indent="-285750">
              <a:buFont typeface="Wingdings" panose="05000000000000000000" pitchFamily="2" charset="2"/>
              <a:buChar char="Ø"/>
            </a:pPr>
            <a:r>
              <a:rPr lang="en-IE" sz="2000" dirty="0"/>
              <a:t>Domain Alert System to protect products with geographical origin and reputation:-</a:t>
            </a:r>
          </a:p>
          <a:p>
            <a:pPr marL="285750" indent="-285750">
              <a:buFont typeface="Wingdings" panose="05000000000000000000" pitchFamily="2" charset="2"/>
              <a:buChar char="Ø"/>
            </a:pPr>
            <a:endParaRPr lang="en-IE" sz="1050" dirty="0"/>
          </a:p>
          <a:p>
            <a:pPr marL="742950" lvl="1" indent="-285750">
              <a:buFont typeface="Wingdings" panose="05000000000000000000" pitchFamily="2" charset="2"/>
              <a:buChar char="Ø"/>
            </a:pPr>
            <a:r>
              <a:rPr lang="en-IE" dirty="0"/>
              <a:t>craft and industrial products (</a:t>
            </a:r>
            <a:r>
              <a:rPr lang="en-IE" dirty="0" err="1"/>
              <a:t>e.g</a:t>
            </a:r>
            <a:r>
              <a:rPr lang="en-IE" dirty="0"/>
              <a:t> Donegal Tweed)</a:t>
            </a:r>
          </a:p>
          <a:p>
            <a:pPr marL="742950" lvl="1" indent="-285750">
              <a:buFont typeface="Wingdings" panose="05000000000000000000" pitchFamily="2" charset="2"/>
              <a:buChar char="Ø"/>
            </a:pPr>
            <a:r>
              <a:rPr lang="en-IE" dirty="0"/>
              <a:t>wine, spirit drinks &amp; agricultural products</a:t>
            </a:r>
          </a:p>
          <a:p>
            <a:endParaRPr lang="en-IE" dirty="0"/>
          </a:p>
        </p:txBody>
      </p:sp>
      <p:sp>
        <p:nvSpPr>
          <p:cNvPr id="5" name="TextBox 4">
            <a:extLst>
              <a:ext uri="{FF2B5EF4-FFF2-40B4-BE49-F238E27FC236}">
                <a16:creationId xmlns:a16="http://schemas.microsoft.com/office/drawing/2014/main" id="{35BAF6B4-AB4B-4A66-9A3E-1BAAB72ED215}"/>
              </a:ext>
            </a:extLst>
          </p:cNvPr>
          <p:cNvSpPr txBox="1"/>
          <p:nvPr/>
        </p:nvSpPr>
        <p:spPr>
          <a:xfrm>
            <a:off x="6291942" y="5801362"/>
            <a:ext cx="5807529" cy="646331"/>
          </a:xfrm>
          <a:prstGeom prst="rect">
            <a:avLst/>
          </a:prstGeom>
          <a:noFill/>
        </p:spPr>
        <p:txBody>
          <a:bodyPr wrap="square" rtlCol="0">
            <a:spAutoFit/>
          </a:bodyPr>
          <a:lstStyle/>
          <a:p>
            <a:pPr algn="r"/>
            <a:r>
              <a:rPr lang="en-IE" i="1" dirty="0"/>
              <a:t>CIGIs - regulation on geographical indication protection for craft and industrial products</a:t>
            </a:r>
          </a:p>
        </p:txBody>
      </p:sp>
    </p:spTree>
    <p:extLst>
      <p:ext uri="{BB962C8B-B14F-4D97-AF65-F5344CB8AC3E}">
        <p14:creationId xmlns:p14="http://schemas.microsoft.com/office/powerpoint/2010/main" val="334040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65810"/>
            <a:ext cx="10515600" cy="397032"/>
          </a:xfrm>
          <a:noFill/>
        </p:spPr>
        <p:txBody>
          <a:bodyPr wrap="square" rtlCol="0">
            <a:spAutoFit/>
          </a:bodyPr>
          <a:lstStyle/>
          <a:p>
            <a:r>
              <a:rPr lang="en-US" sz="2200" b="1" dirty="0">
                <a:latin typeface="Arial" panose="020B0604020202020204" pitchFamily="34" charset="0"/>
                <a:ea typeface="Verdana" panose="020B0604030504040204" pitchFamily="34" charset="0"/>
                <a:cs typeface="Arial" panose="020B0604020202020204" pitchFamily="34" charset="0"/>
              </a:rPr>
              <a:t>4.1 Handling of illegality and criminal abuse in the .ie namespace</a:t>
            </a:r>
            <a:endParaRPr lang="en-IE" sz="2200" b="1" dirty="0">
              <a:latin typeface="Arial" panose="020B0604020202020204" pitchFamily="34" charset="0"/>
              <a:ea typeface="Verdana" panose="020B0604030504040204" pitchFamily="34" charset="0"/>
              <a:cs typeface="Arial" panose="020B0604020202020204" pitchFamily="34" charset="0"/>
            </a:endParaRPr>
          </a:p>
        </p:txBody>
      </p:sp>
      <p:sp>
        <p:nvSpPr>
          <p:cNvPr id="3" name="Content Placeholder 2"/>
          <p:cNvSpPr>
            <a:spLocks noGrp="1"/>
          </p:cNvSpPr>
          <p:nvPr>
            <p:ph idx="1"/>
          </p:nvPr>
        </p:nvSpPr>
        <p:spPr>
          <a:xfrm>
            <a:off x="813460" y="2612671"/>
            <a:ext cx="11146971" cy="3069672"/>
          </a:xfrm>
        </p:spPr>
        <p:txBody>
          <a:bodyPr>
            <a:normAutofit/>
          </a:bodyPr>
          <a:lstStyle/>
          <a:p>
            <a:pPr>
              <a:buFont typeface="Wingdings" panose="05000000000000000000" pitchFamily="2" charset="2"/>
              <a:buChar char="Ø"/>
            </a:pPr>
            <a:r>
              <a:rPr lang="en-US" sz="2000" dirty="0"/>
              <a:t> Agreement reached with the Garda National Cyber Crime Bureau (GNCCB)</a:t>
            </a:r>
          </a:p>
          <a:p>
            <a:pPr marL="228600" lvl="1">
              <a:spcBef>
                <a:spcPts val="1000"/>
              </a:spcBef>
              <a:buFont typeface="Wingdings" panose="05000000000000000000" pitchFamily="2" charset="2"/>
              <a:buChar char="Ø"/>
            </a:pPr>
            <a:endParaRPr lang="en-US" sz="2000" dirty="0"/>
          </a:p>
          <a:p>
            <a:pPr>
              <a:buFont typeface="Wingdings" panose="05000000000000000000" pitchFamily="2" charset="2"/>
              <a:buChar char="Ø"/>
            </a:pPr>
            <a:r>
              <a:rPr lang="en-US" sz="2000" dirty="0"/>
              <a:t> Common ground &amp; Goodwill is substantial</a:t>
            </a:r>
          </a:p>
          <a:p>
            <a:pPr>
              <a:buFont typeface="Wingdings" panose="05000000000000000000" pitchFamily="2" charset="2"/>
              <a:buChar char="Ø"/>
            </a:pPr>
            <a:endParaRPr lang="en-US" sz="2000" dirty="0"/>
          </a:p>
          <a:p>
            <a:pPr marL="228600" lvl="1">
              <a:spcBef>
                <a:spcPts val="1000"/>
              </a:spcBef>
              <a:buFont typeface="Wingdings" panose="05000000000000000000" pitchFamily="2" charset="2"/>
              <a:buChar char="Ø"/>
            </a:pPr>
            <a:r>
              <a:rPr lang="en-US" sz="2000" dirty="0"/>
              <a:t> Key engagement at meeting on 10 March 2022</a:t>
            </a:r>
            <a:r>
              <a:rPr lang="en-US" sz="1600" dirty="0"/>
              <a:t> (esp. mutual understanding &amp; due process)</a:t>
            </a:r>
            <a:endParaRPr lang="en-US" sz="2000" dirty="0"/>
          </a:p>
          <a:p>
            <a:pPr marL="228600" lvl="1">
              <a:spcBef>
                <a:spcPts val="1000"/>
              </a:spcBef>
              <a:buFont typeface="Wingdings" panose="05000000000000000000" pitchFamily="2" charset="2"/>
              <a:buChar char="Ø"/>
            </a:pPr>
            <a:endParaRPr lang="en-US" sz="2000" dirty="0"/>
          </a:p>
          <a:p>
            <a:pPr marL="228600" lvl="1">
              <a:spcBef>
                <a:spcPts val="1000"/>
              </a:spcBef>
              <a:buFont typeface="Wingdings" panose="05000000000000000000" pitchFamily="2" charset="2"/>
              <a:buChar char="Ø"/>
            </a:pPr>
            <a:r>
              <a:rPr lang="en-US" sz="2000" dirty="0"/>
              <a:t> Agreement confirmed by email 17 May 2022</a:t>
            </a:r>
            <a:r>
              <a:rPr lang="en-US" sz="1600" dirty="0"/>
              <a:t> (circulated with Minutes)</a:t>
            </a:r>
            <a:endParaRPr lang="en-US" sz="2000" dirty="0"/>
          </a:p>
          <a:p>
            <a:pPr>
              <a:buFont typeface="Wingdings" panose="05000000000000000000" pitchFamily="2" charset="2"/>
              <a:buChar char="Ø"/>
            </a:pPr>
            <a:endParaRPr lang="en-US" sz="2000" dirty="0"/>
          </a:p>
          <a:p>
            <a:pPr marL="0" indent="0">
              <a:buNone/>
            </a:pPr>
            <a:endParaRPr lang="en-GB" sz="2000" dirty="0"/>
          </a:p>
        </p:txBody>
      </p:sp>
      <p:sp>
        <p:nvSpPr>
          <p:cNvPr id="5" name="TextBox 4">
            <a:extLst>
              <a:ext uri="{FF2B5EF4-FFF2-40B4-BE49-F238E27FC236}">
                <a16:creationId xmlns:a16="http://schemas.microsoft.com/office/drawing/2014/main" id="{648CC9C8-EE10-46D9-A091-50E582A1BE6A}"/>
              </a:ext>
            </a:extLst>
          </p:cNvPr>
          <p:cNvSpPr txBox="1"/>
          <p:nvPr/>
        </p:nvSpPr>
        <p:spPr>
          <a:xfrm>
            <a:off x="3923608" y="971837"/>
            <a:ext cx="6755476" cy="369332"/>
          </a:xfrm>
          <a:prstGeom prst="rect">
            <a:avLst/>
          </a:prstGeom>
          <a:noFill/>
        </p:spPr>
        <p:txBody>
          <a:bodyPr wrap="square" rtlCol="0">
            <a:spAutoFit/>
          </a:bodyPr>
          <a:lstStyle/>
          <a:p>
            <a:r>
              <a:rPr lang="en-IE" dirty="0"/>
              <a:t>GNCCB - Suspension Request protocol document</a:t>
            </a:r>
          </a:p>
        </p:txBody>
      </p:sp>
      <p:sp>
        <p:nvSpPr>
          <p:cNvPr id="6" name="TextBox 5">
            <a:extLst>
              <a:ext uri="{FF2B5EF4-FFF2-40B4-BE49-F238E27FC236}">
                <a16:creationId xmlns:a16="http://schemas.microsoft.com/office/drawing/2014/main" id="{9C5D4F07-0CF3-4A46-907D-68891672C7D7}"/>
              </a:ext>
            </a:extLst>
          </p:cNvPr>
          <p:cNvSpPr txBox="1"/>
          <p:nvPr/>
        </p:nvSpPr>
        <p:spPr>
          <a:xfrm>
            <a:off x="5486400" y="1506924"/>
            <a:ext cx="1355271" cy="461665"/>
          </a:xfrm>
          <a:prstGeom prst="rect">
            <a:avLst/>
          </a:prstGeom>
          <a:noFill/>
        </p:spPr>
        <p:txBody>
          <a:bodyPr wrap="square" rtlCol="0">
            <a:spAutoFit/>
          </a:bodyPr>
          <a:lstStyle/>
          <a:p>
            <a:r>
              <a:rPr lang="en-GB" sz="2400" b="1" dirty="0"/>
              <a:t>Recap </a:t>
            </a:r>
            <a:endParaRPr lang="en-IE" sz="2400" dirty="0"/>
          </a:p>
        </p:txBody>
      </p:sp>
    </p:spTree>
    <p:extLst>
      <p:ext uri="{BB962C8B-B14F-4D97-AF65-F5344CB8AC3E}">
        <p14:creationId xmlns:p14="http://schemas.microsoft.com/office/powerpoint/2010/main" val="195021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65810"/>
            <a:ext cx="10515600" cy="397032"/>
          </a:xfrm>
          <a:noFill/>
        </p:spPr>
        <p:txBody>
          <a:bodyPr wrap="square" rtlCol="0">
            <a:spAutoFit/>
          </a:bodyPr>
          <a:lstStyle/>
          <a:p>
            <a:r>
              <a:rPr lang="en-US" sz="2200" b="1" dirty="0">
                <a:latin typeface="Arial" panose="020B0604020202020204" pitchFamily="34" charset="0"/>
                <a:ea typeface="Verdana" panose="020B0604030504040204" pitchFamily="34" charset="0"/>
                <a:cs typeface="Arial" panose="020B0604020202020204" pitchFamily="34" charset="0"/>
              </a:rPr>
              <a:t>4.1 Handling of illegality and criminal abuse in the .ie namespace</a:t>
            </a:r>
            <a:endParaRPr lang="en-IE" sz="2200" b="1" dirty="0">
              <a:latin typeface="Arial" panose="020B0604020202020204" pitchFamily="34" charset="0"/>
              <a:ea typeface="Verdana" panose="020B0604030504040204" pitchFamily="34" charset="0"/>
              <a:cs typeface="Arial" panose="020B0604020202020204" pitchFamily="34" charset="0"/>
            </a:endParaRPr>
          </a:p>
        </p:txBody>
      </p:sp>
      <p:sp>
        <p:nvSpPr>
          <p:cNvPr id="3" name="Content Placeholder 2"/>
          <p:cNvSpPr>
            <a:spLocks noGrp="1"/>
          </p:cNvSpPr>
          <p:nvPr>
            <p:ph idx="1"/>
          </p:nvPr>
        </p:nvSpPr>
        <p:spPr>
          <a:xfrm>
            <a:off x="748145" y="2609663"/>
            <a:ext cx="11146971" cy="2914836"/>
          </a:xfrm>
        </p:spPr>
        <p:txBody>
          <a:bodyPr>
            <a:normAutofit/>
          </a:bodyPr>
          <a:lstStyle/>
          <a:p>
            <a:pPr marL="228600" lvl="1">
              <a:spcBef>
                <a:spcPts val="1000"/>
              </a:spcBef>
              <a:buFont typeface="Wingdings" panose="05000000000000000000" pitchFamily="2" charset="2"/>
              <a:buChar char="Ø"/>
            </a:pPr>
            <a:r>
              <a:rPr lang="en-US" sz="2000" dirty="0"/>
              <a:t> </a:t>
            </a:r>
            <a:r>
              <a:rPr lang="en-GB" sz="2000" dirty="0"/>
              <a:t>Publicity &amp; Communications</a:t>
            </a:r>
          </a:p>
          <a:p>
            <a:pPr marL="228600" lvl="1">
              <a:spcBef>
                <a:spcPts val="1000"/>
              </a:spcBef>
              <a:buFont typeface="Wingdings" panose="05000000000000000000" pitchFamily="2" charset="2"/>
              <a:buChar char="Ø"/>
            </a:pPr>
            <a:r>
              <a:rPr lang="en-GB" sz="2000" dirty="0"/>
              <a:t> Regular Forum for GNCCB engagement :- invitation to Registrar Day</a:t>
            </a:r>
          </a:p>
          <a:p>
            <a:pPr marL="228600" lvl="1">
              <a:spcBef>
                <a:spcPts val="1000"/>
              </a:spcBef>
              <a:buFont typeface="Wingdings" panose="05000000000000000000" pitchFamily="2" charset="2"/>
              <a:buChar char="Ø"/>
            </a:pPr>
            <a:r>
              <a:rPr lang="en-GB" sz="2000" dirty="0"/>
              <a:t> Single points of contact (SPOCs)</a:t>
            </a:r>
          </a:p>
          <a:p>
            <a:pPr marL="228600" lvl="1">
              <a:spcBef>
                <a:spcPts val="1000"/>
              </a:spcBef>
              <a:buFont typeface="Wingdings" panose="05000000000000000000" pitchFamily="2" charset="2"/>
              <a:buChar char="Ø"/>
            </a:pPr>
            <a:r>
              <a:rPr lang="en-GB" sz="2000" dirty="0"/>
              <a:t> Conduit for Engagement with other Garda units</a:t>
            </a:r>
          </a:p>
          <a:p>
            <a:pPr marL="228600" lvl="1">
              <a:spcBef>
                <a:spcPts val="1000"/>
              </a:spcBef>
              <a:buFont typeface="Wingdings" panose="05000000000000000000" pitchFamily="2" charset="2"/>
              <a:buChar char="Ø"/>
            </a:pPr>
            <a:endParaRPr lang="en-US" sz="2000" dirty="0"/>
          </a:p>
        </p:txBody>
      </p:sp>
      <p:sp>
        <p:nvSpPr>
          <p:cNvPr id="5" name="TextBox 4">
            <a:extLst>
              <a:ext uri="{FF2B5EF4-FFF2-40B4-BE49-F238E27FC236}">
                <a16:creationId xmlns:a16="http://schemas.microsoft.com/office/drawing/2014/main" id="{648CC9C8-EE10-46D9-A091-50E582A1BE6A}"/>
              </a:ext>
            </a:extLst>
          </p:cNvPr>
          <p:cNvSpPr txBox="1"/>
          <p:nvPr/>
        </p:nvSpPr>
        <p:spPr>
          <a:xfrm>
            <a:off x="3923608" y="971837"/>
            <a:ext cx="6755476" cy="369332"/>
          </a:xfrm>
          <a:prstGeom prst="rect">
            <a:avLst/>
          </a:prstGeom>
          <a:noFill/>
        </p:spPr>
        <p:txBody>
          <a:bodyPr wrap="square" rtlCol="0">
            <a:spAutoFit/>
          </a:bodyPr>
          <a:lstStyle/>
          <a:p>
            <a:r>
              <a:rPr lang="en-IE" dirty="0"/>
              <a:t>GNCCB - Suspension Request protocol document</a:t>
            </a:r>
          </a:p>
        </p:txBody>
      </p:sp>
      <p:sp>
        <p:nvSpPr>
          <p:cNvPr id="4" name="TextBox 3">
            <a:extLst>
              <a:ext uri="{FF2B5EF4-FFF2-40B4-BE49-F238E27FC236}">
                <a16:creationId xmlns:a16="http://schemas.microsoft.com/office/drawing/2014/main" id="{FA464632-D2BE-4CDF-8DF3-43AE24BE85B1}"/>
              </a:ext>
            </a:extLst>
          </p:cNvPr>
          <p:cNvSpPr txBox="1"/>
          <p:nvPr/>
        </p:nvSpPr>
        <p:spPr>
          <a:xfrm>
            <a:off x="5225143" y="1540329"/>
            <a:ext cx="2313214" cy="461665"/>
          </a:xfrm>
          <a:prstGeom prst="rect">
            <a:avLst/>
          </a:prstGeom>
          <a:noFill/>
        </p:spPr>
        <p:txBody>
          <a:bodyPr wrap="square" rtlCol="0">
            <a:spAutoFit/>
          </a:bodyPr>
          <a:lstStyle/>
          <a:p>
            <a:r>
              <a:rPr lang="en-US" sz="2400" b="1" dirty="0"/>
              <a:t>Action Items</a:t>
            </a:r>
          </a:p>
        </p:txBody>
      </p:sp>
    </p:spTree>
    <p:extLst>
      <p:ext uri="{BB962C8B-B14F-4D97-AF65-F5344CB8AC3E}">
        <p14:creationId xmlns:p14="http://schemas.microsoft.com/office/powerpoint/2010/main" val="20252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A4EB095-C789-41FF-93BB-BB22F264BD6B}"/>
              </a:ext>
            </a:extLst>
          </p:cNvPr>
          <p:cNvSpPr txBox="1"/>
          <p:nvPr/>
        </p:nvSpPr>
        <p:spPr>
          <a:xfrm>
            <a:off x="4104240" y="410307"/>
            <a:ext cx="4990774" cy="430887"/>
          </a:xfrm>
          <a:prstGeom prst="rect">
            <a:avLst/>
          </a:prstGeom>
          <a:noFill/>
        </p:spPr>
        <p:txBody>
          <a:bodyPr wrap="square" rtlCol="0">
            <a:spAutoFit/>
          </a:bodyPr>
          <a:lstStyle/>
          <a:p>
            <a:r>
              <a:rPr lang="en-US" sz="2200" b="1" dirty="0">
                <a:latin typeface="Arial" panose="020B0604020202020204" pitchFamily="34" charset="0"/>
                <a:ea typeface="Verdana" panose="020B0604030504040204" pitchFamily="34" charset="0"/>
                <a:cs typeface="Arial" panose="020B0604020202020204" pitchFamily="34" charset="0"/>
              </a:rPr>
              <a:t>4.2 Handling of technical abuse </a:t>
            </a:r>
            <a:endParaRPr lang="en-IE" sz="2200" b="1" dirty="0">
              <a:latin typeface="Arial" panose="020B0604020202020204" pitchFamily="34" charset="0"/>
              <a:ea typeface="Verdana" panose="020B0604030504040204" pitchFamily="34" charset="0"/>
              <a:cs typeface="Arial" panose="020B0604020202020204" pitchFamily="34" charset="0"/>
            </a:endParaRPr>
          </a:p>
        </p:txBody>
      </p:sp>
      <p:sp>
        <p:nvSpPr>
          <p:cNvPr id="9" name="TextBox 8">
            <a:extLst>
              <a:ext uri="{FF2B5EF4-FFF2-40B4-BE49-F238E27FC236}">
                <a16:creationId xmlns:a16="http://schemas.microsoft.com/office/drawing/2014/main" id="{5260F2F2-0254-4E57-ADB1-13B3D30E8FEF}"/>
              </a:ext>
            </a:extLst>
          </p:cNvPr>
          <p:cNvSpPr txBox="1"/>
          <p:nvPr/>
        </p:nvSpPr>
        <p:spPr>
          <a:xfrm>
            <a:off x="4821680" y="927321"/>
            <a:ext cx="3043250" cy="369332"/>
          </a:xfrm>
          <a:prstGeom prst="rect">
            <a:avLst/>
          </a:prstGeom>
          <a:noFill/>
        </p:spPr>
        <p:txBody>
          <a:bodyPr wrap="square" rtlCol="0">
            <a:spAutoFit/>
          </a:bodyPr>
          <a:lstStyle/>
          <a:p>
            <a:r>
              <a:rPr lang="en-IE" dirty="0"/>
              <a:t>Netcraft monitoring service</a:t>
            </a:r>
          </a:p>
        </p:txBody>
      </p:sp>
      <p:sp>
        <p:nvSpPr>
          <p:cNvPr id="10" name="Content Placeholder 2">
            <a:extLst>
              <a:ext uri="{FF2B5EF4-FFF2-40B4-BE49-F238E27FC236}">
                <a16:creationId xmlns:a16="http://schemas.microsoft.com/office/drawing/2014/main" id="{47720443-21B7-4323-9016-D438C20512AC}"/>
              </a:ext>
            </a:extLst>
          </p:cNvPr>
          <p:cNvSpPr txBox="1">
            <a:spLocks/>
          </p:cNvSpPr>
          <p:nvPr/>
        </p:nvSpPr>
        <p:spPr>
          <a:xfrm>
            <a:off x="878774" y="1834343"/>
            <a:ext cx="11146971" cy="46440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dirty="0"/>
              <a:t> Consensus from PAC members</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 Service commenced March 2021</a:t>
            </a:r>
          </a:p>
          <a:p>
            <a:pPr>
              <a:buFont typeface="Wingdings" panose="05000000000000000000" pitchFamily="2" charset="2"/>
              <a:buChar char="Ø"/>
            </a:pPr>
            <a:endParaRPr lang="en-US" sz="2000" dirty="0"/>
          </a:p>
          <a:p>
            <a:pPr marL="228600" lvl="1">
              <a:spcBef>
                <a:spcPts val="1000"/>
              </a:spcBef>
              <a:buFont typeface="Wingdings" panose="05000000000000000000" pitchFamily="2" charset="2"/>
              <a:buChar char="Ø"/>
            </a:pPr>
            <a:r>
              <a:rPr lang="en-US" sz="2000" dirty="0"/>
              <a:t> Registrar’s role</a:t>
            </a:r>
          </a:p>
          <a:p>
            <a:pPr marL="228600" lvl="1">
              <a:spcBef>
                <a:spcPts val="1000"/>
              </a:spcBef>
              <a:buFont typeface="Wingdings" panose="05000000000000000000" pitchFamily="2" charset="2"/>
              <a:buChar char="Ø"/>
            </a:pPr>
            <a:endParaRPr lang="en-US" sz="2000" dirty="0"/>
          </a:p>
          <a:p>
            <a:pPr marL="228600" lvl="1">
              <a:spcBef>
                <a:spcPts val="1000"/>
              </a:spcBef>
              <a:buFont typeface="Wingdings" panose="05000000000000000000" pitchFamily="2" charset="2"/>
              <a:buChar char="Ø"/>
            </a:pPr>
            <a:r>
              <a:rPr lang="en-US" sz="2000" dirty="0"/>
              <a:t> Financed by .IE</a:t>
            </a:r>
          </a:p>
          <a:p>
            <a:pPr marL="228600" lvl="1">
              <a:spcBef>
                <a:spcPts val="1000"/>
              </a:spcBef>
              <a:buFont typeface="Wingdings" panose="05000000000000000000" pitchFamily="2" charset="2"/>
              <a:buChar char="Ø"/>
            </a:pPr>
            <a:endParaRPr lang="en-US" sz="2000" dirty="0"/>
          </a:p>
          <a:p>
            <a:pPr marL="228600" lvl="1">
              <a:spcBef>
                <a:spcPts val="1000"/>
              </a:spcBef>
              <a:buFont typeface="Wingdings" panose="05000000000000000000" pitchFamily="2" charset="2"/>
              <a:buChar char="Ø"/>
            </a:pPr>
            <a:r>
              <a:rPr lang="en-US" sz="2000" dirty="0"/>
              <a:t> Benefits:</a:t>
            </a:r>
          </a:p>
          <a:p>
            <a:pPr marL="685800" lvl="2">
              <a:spcBef>
                <a:spcPts val="1000"/>
              </a:spcBef>
              <a:buFont typeface="Wingdings" panose="05000000000000000000" pitchFamily="2" charset="2"/>
              <a:buChar char="Ø"/>
            </a:pPr>
            <a:r>
              <a:rPr lang="en-GB" sz="1800" dirty="0"/>
              <a:t> Proactively respond to technical abuse (e.g. malware, phishing or botnets)</a:t>
            </a:r>
          </a:p>
          <a:p>
            <a:pPr marL="685800" lvl="2">
              <a:spcBef>
                <a:spcPts val="1000"/>
              </a:spcBef>
              <a:buFont typeface="Wingdings" panose="05000000000000000000" pitchFamily="2" charset="2"/>
              <a:buChar char="Ø"/>
            </a:pPr>
            <a:r>
              <a:rPr lang="en-GB" sz="1800" dirty="0"/>
              <a:t> Helps innocent victims (e.g. SMEs who might be unaware that they have experienced a cyber attack)</a:t>
            </a:r>
          </a:p>
          <a:p>
            <a:pPr marL="685800" lvl="2">
              <a:spcBef>
                <a:spcPts val="1000"/>
              </a:spcBef>
              <a:buFont typeface="Wingdings" panose="05000000000000000000" pitchFamily="2" charset="2"/>
              <a:buChar char="Ø"/>
            </a:pPr>
            <a:r>
              <a:rPr lang="en-GB" sz="1800" dirty="0"/>
              <a:t> Notification allows them to take the required remediation action</a:t>
            </a:r>
            <a:endParaRPr lang="en-US" sz="1800" dirty="0"/>
          </a:p>
          <a:p>
            <a:pPr>
              <a:buFont typeface="Wingdings" panose="05000000000000000000" pitchFamily="2" charset="2"/>
              <a:buChar char="Ø"/>
            </a:pPr>
            <a:endParaRPr lang="en-US" sz="2000" dirty="0"/>
          </a:p>
          <a:p>
            <a:pPr marL="0" indent="0">
              <a:buFont typeface="Arial" panose="020B0604020202020204" pitchFamily="34" charset="0"/>
              <a:buNone/>
            </a:pPr>
            <a:endParaRPr lang="en-GB" sz="2000" dirty="0"/>
          </a:p>
        </p:txBody>
      </p:sp>
      <p:sp>
        <p:nvSpPr>
          <p:cNvPr id="5" name="TextBox 4">
            <a:extLst>
              <a:ext uri="{FF2B5EF4-FFF2-40B4-BE49-F238E27FC236}">
                <a16:creationId xmlns:a16="http://schemas.microsoft.com/office/drawing/2014/main" id="{F6B8CB58-3D26-45F7-913A-34B9AD2786CF}"/>
              </a:ext>
            </a:extLst>
          </p:cNvPr>
          <p:cNvSpPr txBox="1"/>
          <p:nvPr/>
        </p:nvSpPr>
        <p:spPr>
          <a:xfrm>
            <a:off x="5078002" y="1351094"/>
            <a:ext cx="3043250" cy="461665"/>
          </a:xfrm>
          <a:prstGeom prst="rect">
            <a:avLst/>
          </a:prstGeom>
          <a:noFill/>
        </p:spPr>
        <p:txBody>
          <a:bodyPr wrap="square" rtlCol="0">
            <a:spAutoFit/>
          </a:bodyPr>
          <a:lstStyle/>
          <a:p>
            <a:pPr algn="ctr"/>
            <a:r>
              <a:rPr lang="en-IE" sz="2400" b="1" dirty="0"/>
              <a:t>Recap</a:t>
            </a:r>
            <a:endParaRPr lang="en-IE" dirty="0"/>
          </a:p>
        </p:txBody>
      </p:sp>
    </p:spTree>
    <p:extLst>
      <p:ext uri="{BB962C8B-B14F-4D97-AF65-F5344CB8AC3E}">
        <p14:creationId xmlns:p14="http://schemas.microsoft.com/office/powerpoint/2010/main" val="140498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A4EB095-C789-41FF-93BB-BB22F264BD6B}"/>
              </a:ext>
            </a:extLst>
          </p:cNvPr>
          <p:cNvSpPr txBox="1"/>
          <p:nvPr/>
        </p:nvSpPr>
        <p:spPr>
          <a:xfrm>
            <a:off x="4104240" y="410307"/>
            <a:ext cx="4990774" cy="430887"/>
          </a:xfrm>
          <a:prstGeom prst="rect">
            <a:avLst/>
          </a:prstGeom>
          <a:noFill/>
        </p:spPr>
        <p:txBody>
          <a:bodyPr wrap="square" rtlCol="0">
            <a:spAutoFit/>
          </a:bodyPr>
          <a:lstStyle/>
          <a:p>
            <a:r>
              <a:rPr lang="en-US" sz="2200" b="1" dirty="0">
                <a:latin typeface="Arial" panose="020B0604020202020204" pitchFamily="34" charset="0"/>
                <a:ea typeface="Verdana" panose="020B0604030504040204" pitchFamily="34" charset="0"/>
                <a:cs typeface="Arial" panose="020B0604020202020204" pitchFamily="34" charset="0"/>
              </a:rPr>
              <a:t>4.2 Handling of technical abuse </a:t>
            </a:r>
            <a:endParaRPr lang="en-IE" sz="2200" b="1" dirty="0">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9B64FD77-4DBF-411C-AAA2-53D2FA4A2F41}"/>
              </a:ext>
            </a:extLst>
          </p:cNvPr>
          <p:cNvSpPr txBox="1"/>
          <p:nvPr/>
        </p:nvSpPr>
        <p:spPr>
          <a:xfrm>
            <a:off x="138923" y="2015304"/>
            <a:ext cx="2114420"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Handling of online </a:t>
            </a:r>
            <a:r>
              <a:rPr lang="en-US" sz="1400" b="1" dirty="0">
                <a:latin typeface="Arial" panose="020B0604020202020204" pitchFamily="34" charset="0"/>
                <a:cs typeface="Arial" panose="020B0604020202020204" pitchFamily="34" charset="0"/>
              </a:rPr>
              <a:t>Technical abuse:-</a:t>
            </a:r>
            <a:r>
              <a:rPr lang="en-US" sz="1400" dirty="0">
                <a:latin typeface="Arial" panose="020B0604020202020204" pitchFamily="34" charset="0"/>
                <a:cs typeface="Arial" panose="020B0604020202020204" pitchFamily="34" charset="0"/>
              </a:rPr>
              <a: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use of Phishing, Malware, botnets </a:t>
            </a:r>
            <a:r>
              <a:rPr lang="en-US" sz="1400" dirty="0" err="1">
                <a:latin typeface="Arial" panose="020B0604020202020204" pitchFamily="34" charset="0"/>
                <a:cs typeface="Arial" panose="020B0604020202020204" pitchFamily="34" charset="0"/>
              </a:rPr>
              <a:t>etc</a:t>
            </a:r>
            <a:endParaRPr lang="en-US" sz="1400"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Netcraft service:- </a:t>
            </a:r>
            <a:br>
              <a:rPr lang="en-US" sz="1400" b="1" dirty="0">
                <a:latin typeface="Arial" panose="020B0604020202020204" pitchFamily="34" charset="0"/>
                <a:cs typeface="Arial" panose="020B0604020202020204" pitchFamily="34" charset="0"/>
              </a:rPr>
            </a:br>
            <a:r>
              <a:rPr lang="en-IE" sz="1400" b="1" dirty="0">
                <a:latin typeface="Arial" panose="020B0604020202020204" pitchFamily="34" charset="0"/>
                <a:cs typeface="Arial" panose="020B0604020202020204" pitchFamily="34" charset="0"/>
              </a:rPr>
              <a:t>409</a:t>
            </a:r>
            <a:r>
              <a:rPr lang="en-IE" sz="1400" dirty="0"/>
              <a:t> attacks</a:t>
            </a:r>
          </a:p>
          <a:p>
            <a:r>
              <a:rPr lang="en-US" sz="1400" dirty="0">
                <a:latin typeface="Arial" panose="020B0604020202020204" pitchFamily="34" charset="0"/>
                <a:cs typeface="Arial" panose="020B0604020202020204" pitchFamily="34" charset="0"/>
              </a:rPr>
              <a:t>Jun-’21 to Jul-’22</a:t>
            </a:r>
          </a:p>
        </p:txBody>
      </p:sp>
      <p:pic>
        <p:nvPicPr>
          <p:cNvPr id="8" name="Picture 7">
            <a:extLst>
              <a:ext uri="{FF2B5EF4-FFF2-40B4-BE49-F238E27FC236}">
                <a16:creationId xmlns:a16="http://schemas.microsoft.com/office/drawing/2014/main" id="{58DFF36C-C4C3-54BA-5357-EAEDE541B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329" y="1066744"/>
            <a:ext cx="9826680" cy="5170596"/>
          </a:xfrm>
          <a:prstGeom prst="rect">
            <a:avLst/>
          </a:prstGeom>
        </p:spPr>
      </p:pic>
      <p:pic>
        <p:nvPicPr>
          <p:cNvPr id="4" name="Picture 3">
            <a:extLst>
              <a:ext uri="{FF2B5EF4-FFF2-40B4-BE49-F238E27FC236}">
                <a16:creationId xmlns:a16="http://schemas.microsoft.com/office/drawing/2014/main" id="{E4097998-D65E-440D-8DA7-37BB35C18464}"/>
              </a:ext>
            </a:extLst>
          </p:cNvPr>
          <p:cNvPicPr>
            <a:picLocks noChangeAspect="1"/>
          </p:cNvPicPr>
          <p:nvPr/>
        </p:nvPicPr>
        <p:blipFill>
          <a:blip r:embed="rId3"/>
          <a:stretch>
            <a:fillRect/>
          </a:stretch>
        </p:blipFill>
        <p:spPr>
          <a:xfrm>
            <a:off x="114980" y="4319084"/>
            <a:ext cx="2138363" cy="2214563"/>
          </a:xfrm>
          <a:prstGeom prst="rect">
            <a:avLst/>
          </a:prstGeom>
        </p:spPr>
      </p:pic>
    </p:spTree>
    <p:extLst>
      <p:ext uri="{BB962C8B-B14F-4D97-AF65-F5344CB8AC3E}">
        <p14:creationId xmlns:p14="http://schemas.microsoft.com/office/powerpoint/2010/main" val="1228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7">
      <a:dk1>
        <a:srgbClr val="002554"/>
      </a:dk1>
      <a:lt1>
        <a:sysClr val="window" lastClr="FFFFFF"/>
      </a:lt1>
      <a:dk2>
        <a:srgbClr val="002554"/>
      </a:dk2>
      <a:lt2>
        <a:srgbClr val="FFFFFF"/>
      </a:lt2>
      <a:accent1>
        <a:srgbClr val="00B189"/>
      </a:accent1>
      <a:accent2>
        <a:srgbClr val="CCA2D7"/>
      </a:accent2>
      <a:accent3>
        <a:srgbClr val="54C0E8"/>
      </a:accent3>
      <a:accent4>
        <a:srgbClr val="FDD756"/>
      </a:accent4>
      <a:accent5>
        <a:srgbClr val="FA7598"/>
      </a:accent5>
      <a:accent6>
        <a:srgbClr val="002554"/>
      </a:accent6>
      <a:hlink>
        <a:srgbClr val="00B189"/>
      </a:hlink>
      <a:folHlink>
        <a:srgbClr val="CCA2D7"/>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8722</TotalTime>
  <Words>1370</Words>
  <Application>Microsoft Office PowerPoint</Application>
  <PresentationFormat>Widescreen</PresentationFormat>
  <Paragraphs>174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Courier New</vt:lpstr>
      <vt:lpstr>Verdana</vt:lpstr>
      <vt:lpstr>Wingdings</vt:lpstr>
      <vt:lpstr>Office Theme</vt:lpstr>
      <vt:lpstr>Policy Advisory Committee </vt:lpstr>
      <vt:lpstr>PowerPoint Presentation</vt:lpstr>
      <vt:lpstr>PowerPoint Presentation</vt:lpstr>
      <vt:lpstr>PowerPoint Presentation</vt:lpstr>
      <vt:lpstr>PowerPoint Presentation</vt:lpstr>
      <vt:lpstr>4.1 Handling of illegality and criminal abuse in the .ie namespace</vt:lpstr>
      <vt:lpstr>4.1 Handling of illegality and criminal abuse in the .ie namespace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Next Meeting   Proposed date:  Thursday 20th October 2022</vt:lpstr>
      <vt:lpstr>Policy Advisory Committee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Temple</dc:creator>
  <cp:lastModifiedBy>Andrew Connolly</cp:lastModifiedBy>
  <cp:revision>219</cp:revision>
  <cp:lastPrinted>2022-07-28T09:39:24Z</cp:lastPrinted>
  <dcterms:created xsi:type="dcterms:W3CDTF">2020-10-22T10:13:47Z</dcterms:created>
  <dcterms:modified xsi:type="dcterms:W3CDTF">2022-11-07T09:48:44Z</dcterms:modified>
</cp:coreProperties>
</file>