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60" r:id="rId4"/>
    <p:sldId id="261" r:id="rId5"/>
    <p:sldId id="540" r:id="rId6"/>
    <p:sldId id="616" r:id="rId7"/>
    <p:sldId id="598" r:id="rId8"/>
    <p:sldId id="602" r:id="rId9"/>
    <p:sldId id="611" r:id="rId10"/>
    <p:sldId id="603" r:id="rId11"/>
    <p:sldId id="612" r:id="rId12"/>
    <p:sldId id="576" r:id="rId13"/>
    <p:sldId id="607" r:id="rId14"/>
    <p:sldId id="586" r:id="rId15"/>
    <p:sldId id="626" r:id="rId16"/>
    <p:sldId id="570" r:id="rId17"/>
    <p:sldId id="621" r:id="rId18"/>
    <p:sldId id="618" r:id="rId19"/>
    <p:sldId id="454" r:id="rId20"/>
    <p:sldId id="469" r:id="rId21"/>
    <p:sldId id="619" r:id="rId22"/>
    <p:sldId id="615" r:id="rId23"/>
    <p:sldId id="573" r:id="rId24"/>
    <p:sldId id="620" r:id="rId25"/>
    <p:sldId id="582" r:id="rId26"/>
    <p:sldId id="262" r:id="rId27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746" autoAdjust="0"/>
  </p:normalViewPr>
  <p:slideViewPr>
    <p:cSldViewPr snapToGrid="0">
      <p:cViewPr varScale="1">
        <p:scale>
          <a:sx n="100" d="100"/>
          <a:sy n="100" d="100"/>
        </p:scale>
        <p:origin x="91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473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296"/>
    </p:cViewPr>
  </p:sorterViewPr>
  <p:notesViewPr>
    <p:cSldViewPr snapToGrid="0">
      <p:cViewPr varScale="1">
        <p:scale>
          <a:sx n="64" d="100"/>
          <a:sy n="64" d="100"/>
        </p:scale>
        <p:origin x="2640" y="6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18831" cy="495029"/>
          </a:xfrm>
          <a:prstGeom prst="rect">
            <a:avLst/>
          </a:prstGeom>
        </p:spPr>
        <p:txBody>
          <a:bodyPr vert="horz" lIns="94833" tIns="47416" rIns="94833" bIns="4741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2"/>
            <a:ext cx="2918831" cy="495029"/>
          </a:xfrm>
          <a:prstGeom prst="rect">
            <a:avLst/>
          </a:prstGeom>
        </p:spPr>
        <p:txBody>
          <a:bodyPr vert="horz" lIns="94833" tIns="47416" rIns="94833" bIns="47416" rtlCol="0"/>
          <a:lstStyle>
            <a:lvl1pPr algn="r">
              <a:defRPr sz="1300"/>
            </a:lvl1pPr>
          </a:lstStyle>
          <a:p>
            <a:fld id="{0696F2BE-2808-4D78-AA95-93500634FA72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22962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33" tIns="47416" rIns="94833" bIns="474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6"/>
            <a:ext cx="5388610" cy="3884861"/>
          </a:xfrm>
          <a:prstGeom prst="rect">
            <a:avLst/>
          </a:prstGeom>
        </p:spPr>
        <p:txBody>
          <a:bodyPr vert="horz" lIns="94833" tIns="47416" rIns="94833" bIns="4741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371287"/>
            <a:ext cx="2918831" cy="495028"/>
          </a:xfrm>
          <a:prstGeom prst="rect">
            <a:avLst/>
          </a:prstGeom>
        </p:spPr>
        <p:txBody>
          <a:bodyPr vert="horz" lIns="94833" tIns="47416" rIns="94833" bIns="4741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7"/>
            <a:ext cx="2918831" cy="495028"/>
          </a:xfrm>
          <a:prstGeom prst="rect">
            <a:avLst/>
          </a:prstGeom>
        </p:spPr>
        <p:txBody>
          <a:bodyPr vert="horz" lIns="94833" tIns="47416" rIns="94833" bIns="47416" rtlCol="0" anchor="b"/>
          <a:lstStyle>
            <a:lvl1pPr algn="r">
              <a:defRPr sz="1300"/>
            </a:lvl1pPr>
          </a:lstStyle>
          <a:p>
            <a:fld id="{50471888-6981-484A-9504-701F5932F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08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are just 2 months into a 21-month timeframe…..</a:t>
            </a:r>
          </a:p>
          <a:p>
            <a:endParaRPr lang="en-GB" dirty="0"/>
          </a:p>
          <a:p>
            <a:r>
              <a:rPr lang="en-GB" dirty="0"/>
              <a:t>We're engaging with others and data gathering at the moment….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71888-6981-484A-9504-701F5932F13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015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Smaller registrars impact…..</a:t>
            </a:r>
          </a:p>
          <a:p>
            <a:endParaRPr lang="en-GB" dirty="0"/>
          </a:p>
          <a:p>
            <a:r>
              <a:rPr lang="en-GB" dirty="0"/>
              <a:t>Depends on which end of the binoculars you're looking through!</a:t>
            </a:r>
          </a:p>
          <a:p>
            <a:endParaRPr lang="en-GB" dirty="0"/>
          </a:p>
          <a:p>
            <a:r>
              <a:rPr lang="en-GB" dirty="0"/>
              <a:t>But it's definitely part of the wave of EU regulations coming at us..........FAST !</a:t>
            </a:r>
          </a:p>
          <a:p>
            <a:pPr marL="181171" indent="-181171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A218-C479-4C1B-866B-75E8C6F45B2F}" type="slidenum">
              <a:rPr lang="en-IE" smtClean="0"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95440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171" indent="-181171">
              <a:buFont typeface="Arial" panose="020B0604020202020204" pitchFamily="34" charset="0"/>
              <a:buChar char="•"/>
            </a:pPr>
            <a:r>
              <a:rPr lang="en-GB" dirty="0"/>
              <a:t>Looking across to other sectors</a:t>
            </a:r>
          </a:p>
          <a:p>
            <a:pPr marL="181171" indent="-181171">
              <a:buFont typeface="Arial" panose="020B0604020202020204" pitchFamily="34" charset="0"/>
              <a:buChar char="•"/>
            </a:pPr>
            <a:endParaRPr lang="en-GB" dirty="0"/>
          </a:p>
          <a:p>
            <a:pPr marL="181171" indent="-181171">
              <a:buFont typeface="Arial" panose="020B0604020202020204" pitchFamily="34" charset="0"/>
              <a:buChar char="•"/>
            </a:pPr>
            <a:r>
              <a:rPr lang="en-GB" dirty="0"/>
              <a:t>Banks and AML (UGH !!!).... Lets hope that doesn't get that far</a:t>
            </a:r>
          </a:p>
          <a:p>
            <a:pPr marL="181171" indent="-181171">
              <a:buFont typeface="Arial" panose="020B0604020202020204" pitchFamily="34" charset="0"/>
              <a:buChar char="•"/>
            </a:pPr>
            <a:endParaRPr lang="en-GB" dirty="0"/>
          </a:p>
          <a:p>
            <a:pPr marL="181171" indent="-181171">
              <a:buFont typeface="Arial" panose="020B0604020202020204" pitchFamily="34" charset="0"/>
              <a:buChar char="•"/>
            </a:pPr>
            <a:r>
              <a:rPr lang="en-GB" dirty="0"/>
              <a:t>We have spoken to vision net about their solution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0A218-C479-4C1B-866B-75E8C6F45B2F}" type="slidenum">
              <a:rPr lang="en-IE" smtClean="0"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8207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Information Sharing and Analysis </a:t>
            </a:r>
            <a:r>
              <a:rPr lang="en-GB" dirty="0" err="1"/>
              <a:t>Centers</a:t>
            </a:r>
            <a:r>
              <a:rPr lang="en-GB" dirty="0"/>
              <a:t> (ISACs) are non-profit organizations that provide a </a:t>
            </a:r>
            <a:r>
              <a:rPr lang="en-GB" u="sng" dirty="0"/>
              <a:t>central resource </a:t>
            </a:r>
            <a:r>
              <a:rPr lang="en-GB" dirty="0"/>
              <a:t>for gathering information on cyber threats (in many cases to critical infrastructure) as well as allow </a:t>
            </a:r>
            <a:r>
              <a:rPr lang="en-GB" u="sng" dirty="0"/>
              <a:t>two-way sharing of information </a:t>
            </a:r>
            <a:r>
              <a:rPr lang="en-GB" dirty="0"/>
              <a:t>between the private and the public sector about </a:t>
            </a:r>
            <a:r>
              <a:rPr lang="en-GB" u="sng" dirty="0"/>
              <a:t>root causes, incidents and threats</a:t>
            </a:r>
            <a:r>
              <a:rPr lang="en-GB" dirty="0"/>
              <a:t>, as well as sharing </a:t>
            </a:r>
            <a:r>
              <a:rPr lang="en-GB" u="sng" dirty="0"/>
              <a:t>experience, knowledge and analysis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.be &amp; .</a:t>
            </a:r>
            <a:r>
              <a:rPr lang="en-GB" dirty="0" err="1"/>
              <a:t>eu</a:t>
            </a:r>
            <a:r>
              <a:rPr lang="en-GB" dirty="0"/>
              <a:t> …. Sharing information - on fraudsters and on practices of bad actors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71888-6981-484A-9504-701F5932F13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982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34836" y="2382982"/>
            <a:ext cx="9144000" cy="193949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TITLE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4836" y="4322474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  <a:p>
            <a:r>
              <a:rPr lang="en-US" dirty="0"/>
              <a:t>Subtitle</a:t>
            </a:r>
            <a:endParaRPr lang="en-IE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650182"/>
            <a:ext cx="12192000" cy="2078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1" y="-34932"/>
            <a:ext cx="4835825" cy="241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21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34836" y="2382982"/>
            <a:ext cx="9144000" cy="1939492"/>
          </a:xfrm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4836" y="432247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  <a:p>
            <a:r>
              <a:rPr lang="en-US" dirty="0"/>
              <a:t>Subtitle</a:t>
            </a:r>
            <a:endParaRPr lang="en-IE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650182"/>
            <a:ext cx="12192000" cy="2078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76" y="-17370"/>
            <a:ext cx="4800703" cy="240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0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7270"/>
            <a:ext cx="10515600" cy="112062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7899"/>
            <a:ext cx="10515600" cy="39100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0"/>
            <a:ext cx="2657476" cy="13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4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7270"/>
            <a:ext cx="10515600" cy="1120629"/>
          </a:xfrm>
        </p:spPr>
        <p:txBody>
          <a:bodyPr/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7899"/>
            <a:ext cx="10515600" cy="391001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" y="-17369"/>
            <a:ext cx="2816040" cy="140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7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8575"/>
            <a:ext cx="10515600" cy="835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33600"/>
            <a:ext cx="5181600" cy="40433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33600"/>
            <a:ext cx="5181600" cy="40433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57476" cy="13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6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85982" y="2406361"/>
            <a:ext cx="10515600" cy="1325563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Section header</a:t>
            </a:r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0"/>
            <a:ext cx="2657476" cy="13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99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85982" y="2406361"/>
            <a:ext cx="10515600" cy="1325563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Section header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" y="-17369"/>
            <a:ext cx="2816040" cy="140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39000" y="62850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8" name="Rectangle 7"/>
          <p:cNvSpPr/>
          <p:nvPr userDrawn="1"/>
        </p:nvSpPr>
        <p:spPr>
          <a:xfrm>
            <a:off x="0" y="6650182"/>
            <a:ext cx="12192000" cy="2078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724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52" r:id="rId5"/>
    <p:sldLayoutId id="2147483654" r:id="rId6"/>
    <p:sldLayoutId id="214748366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pomagazine.com/data-protection/gdpr-ccpa-lgdp-and-more-staying-afloat-in-the-sea-of-global-privacy-regulation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eare.ie/policy-development-process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9590" y="2046098"/>
            <a:ext cx="9144000" cy="1939492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IE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Advisory Committee</a:t>
            </a:r>
            <a:br>
              <a:rPr lang="en-IE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E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5586" y="4149220"/>
            <a:ext cx="9144000" cy="1655762"/>
          </a:xfrm>
        </p:spPr>
        <p:txBody>
          <a:bodyPr/>
          <a:lstStyle/>
          <a:p>
            <a:r>
              <a:rPr lang="en-I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IE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I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March 2023</a:t>
            </a:r>
            <a:br>
              <a:rPr lang="en-I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I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- PAC</a:t>
            </a:r>
            <a:r>
              <a:rPr lang="en-IE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I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21957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A4EB095-C789-41FF-93BB-BB22F264BD6B}"/>
              </a:ext>
            </a:extLst>
          </p:cNvPr>
          <p:cNvSpPr txBox="1"/>
          <p:nvPr/>
        </p:nvSpPr>
        <p:spPr>
          <a:xfrm>
            <a:off x="4104240" y="410307"/>
            <a:ext cx="49907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4.2 Handling of technical abuse </a:t>
            </a:r>
            <a:endParaRPr lang="en-IE" sz="22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60F2F2-0254-4E57-ADB1-13B3D30E8FEF}"/>
              </a:ext>
            </a:extLst>
          </p:cNvPr>
          <p:cNvSpPr txBox="1"/>
          <p:nvPr/>
        </p:nvSpPr>
        <p:spPr>
          <a:xfrm>
            <a:off x="4821680" y="927321"/>
            <a:ext cx="304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Netcraft monitoring service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7720443-21B7-4323-9016-D438C20512AC}"/>
              </a:ext>
            </a:extLst>
          </p:cNvPr>
          <p:cNvSpPr txBox="1">
            <a:spLocks/>
          </p:cNvSpPr>
          <p:nvPr/>
        </p:nvSpPr>
        <p:spPr>
          <a:xfrm>
            <a:off x="878774" y="1834343"/>
            <a:ext cx="11146971" cy="464404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Consensus from PAC members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Service commenced March 2021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 Registrar’s role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 Financed by .IE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 Benefits: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sz="1800" dirty="0"/>
              <a:t> Proactively respond to technical abuse (e.g. malware, phishing or botnets)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sz="1800" dirty="0"/>
              <a:t> Helps innocent victims (e.g. SMEs who might be unaware that they have experienced a cyber attack)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sz="1800" dirty="0"/>
              <a:t> Notification allows them to take the required remediation action</a:t>
            </a: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B8CB58-3D26-45F7-913A-34B9AD2786CF}"/>
              </a:ext>
            </a:extLst>
          </p:cNvPr>
          <p:cNvSpPr txBox="1"/>
          <p:nvPr/>
        </p:nvSpPr>
        <p:spPr>
          <a:xfrm>
            <a:off x="5078002" y="1351094"/>
            <a:ext cx="304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/>
              <a:t>Recap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04983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A4EB095-C789-41FF-93BB-BB22F264BD6B}"/>
              </a:ext>
            </a:extLst>
          </p:cNvPr>
          <p:cNvSpPr txBox="1"/>
          <p:nvPr/>
        </p:nvSpPr>
        <p:spPr>
          <a:xfrm>
            <a:off x="4104240" y="410307"/>
            <a:ext cx="49907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4.2 Handling of technical abuse </a:t>
            </a:r>
            <a:endParaRPr lang="en-IE" sz="22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64FD77-4DBF-411C-AAA2-53D2FA4A2F41}"/>
              </a:ext>
            </a:extLst>
          </p:cNvPr>
          <p:cNvSpPr txBox="1"/>
          <p:nvPr/>
        </p:nvSpPr>
        <p:spPr>
          <a:xfrm>
            <a:off x="138923" y="2015304"/>
            <a:ext cx="16735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Handling of online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Technical abuse:-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use of Phishing, Malware, botnets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Netcraft service:- </a:t>
            </a:r>
            <a:b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1400" b="1" dirty="0">
                <a:latin typeface="Arial" panose="020B0604020202020204" pitchFamily="34" charset="0"/>
                <a:cs typeface="Arial" panose="020B0604020202020204" pitchFamily="34" charset="0"/>
              </a:rPr>
              <a:t>1,862</a:t>
            </a:r>
            <a:r>
              <a:rPr lang="en-IE" sz="1400" dirty="0"/>
              <a:t> </a:t>
            </a:r>
            <a:r>
              <a:rPr lang="en-IE" sz="1400" dirty="0">
                <a:solidFill>
                  <a:srgbClr val="FF0000"/>
                </a:solidFill>
              </a:rPr>
              <a:t>attacks</a:t>
            </a:r>
            <a:r>
              <a:rPr lang="en-IE" sz="1400" dirty="0"/>
              <a:t>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Jul-’22 to YTD’23</a:t>
            </a:r>
          </a:p>
        </p:txBody>
      </p:sp>
      <p:pic>
        <p:nvPicPr>
          <p:cNvPr id="2051" name="Picture 5" descr="image005">
            <a:extLst>
              <a:ext uri="{FF2B5EF4-FFF2-40B4-BE49-F238E27FC236}">
                <a16:creationId xmlns:a16="http://schemas.microsoft.com/office/drawing/2014/main" id="{25359DB5-17F5-4111-8641-7A98853AB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876" y="986549"/>
            <a:ext cx="9850202" cy="546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110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A4EB095-C789-41FF-93BB-BB22F264BD6B}"/>
              </a:ext>
            </a:extLst>
          </p:cNvPr>
          <p:cNvSpPr txBox="1"/>
          <p:nvPr/>
        </p:nvSpPr>
        <p:spPr>
          <a:xfrm>
            <a:off x="4104240" y="410307"/>
            <a:ext cx="49907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4.2 Handling of technical abuse </a:t>
            </a:r>
            <a:endParaRPr lang="en-IE" sz="22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64FD77-4DBF-411C-AAA2-53D2FA4A2F41}"/>
              </a:ext>
            </a:extLst>
          </p:cNvPr>
          <p:cNvSpPr txBox="1"/>
          <p:nvPr/>
        </p:nvSpPr>
        <p:spPr>
          <a:xfrm>
            <a:off x="138923" y="2015304"/>
            <a:ext cx="2152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Handling of online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Technical abuse:-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use of Phishing, Malware, botnets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Netcraft service:- </a:t>
            </a:r>
            <a:b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sz="1400" b="1" dirty="0">
                <a:latin typeface="Arial" panose="020B0604020202020204" pitchFamily="34" charset="0"/>
                <a:cs typeface="Arial" panose="020B0604020202020204" pitchFamily="34" charset="0"/>
              </a:rPr>
              <a:t>406</a:t>
            </a:r>
            <a:r>
              <a:rPr lang="en-IE" sz="1400" dirty="0"/>
              <a:t> </a:t>
            </a:r>
            <a:r>
              <a:rPr lang="en-IE" sz="1400" dirty="0">
                <a:solidFill>
                  <a:srgbClr val="FF0000"/>
                </a:solidFill>
              </a:rPr>
              <a:t>takedowns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Jul-’22 to YTD ‘23</a:t>
            </a:r>
          </a:p>
        </p:txBody>
      </p:sp>
      <p:pic>
        <p:nvPicPr>
          <p:cNvPr id="1028" name="Picture 1" descr="image001">
            <a:extLst>
              <a:ext uri="{FF2B5EF4-FFF2-40B4-BE49-F238E27FC236}">
                <a16:creationId xmlns:a16="http://schemas.microsoft.com/office/drawing/2014/main" id="{3704E2DB-8F1A-42A9-92FC-C5BFA08E7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1" y="1073802"/>
            <a:ext cx="9702800" cy="537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80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6277" y="500572"/>
            <a:ext cx="8180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IE" sz="2200" b="1" dirty="0">
                <a:latin typeface="Arial" panose="020B0604020202020204" pitchFamily="34" charset="0"/>
                <a:cs typeface="Arial" panose="020B0604020202020204" pitchFamily="34" charset="0"/>
              </a:rPr>
              <a:t>NIS 2 –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Directive on security of network &amp; info systems</a:t>
            </a:r>
            <a:endParaRPr lang="en-I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3F60A2-14A3-44F0-860C-9D648FFB5B34}"/>
              </a:ext>
            </a:extLst>
          </p:cNvPr>
          <p:cNvSpPr txBox="1"/>
          <p:nvPr/>
        </p:nvSpPr>
        <p:spPr>
          <a:xfrm>
            <a:off x="4404807" y="931459"/>
            <a:ext cx="484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Update on developments since PAC#33:-</a:t>
            </a:r>
          </a:p>
        </p:txBody>
      </p:sp>
    </p:spTree>
    <p:extLst>
      <p:ext uri="{BB962C8B-B14F-4D97-AF65-F5344CB8AC3E}">
        <p14:creationId xmlns:p14="http://schemas.microsoft.com/office/powerpoint/2010/main" val="2873828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3749" y="500572"/>
            <a:ext cx="82232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IE" sz="2200" b="1" dirty="0">
                <a:latin typeface="Arial" panose="020B0604020202020204" pitchFamily="34" charset="0"/>
                <a:cs typeface="Arial" panose="020B0604020202020204" pitchFamily="34" charset="0"/>
              </a:rPr>
              <a:t>NIS 2 –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Directive on security of network &amp; info systems</a:t>
            </a:r>
            <a:endParaRPr lang="en-I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597CC7-5321-4CC8-92E9-04EA65AE2C6E}"/>
              </a:ext>
            </a:extLst>
          </p:cNvPr>
          <p:cNvSpPr txBox="1">
            <a:spLocks/>
          </p:cNvSpPr>
          <p:nvPr/>
        </p:nvSpPr>
        <p:spPr>
          <a:xfrm>
            <a:off x="609599" y="1606635"/>
            <a:ext cx="11209713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/>
              <a:t>  Timing / Trilogue</a:t>
            </a:r>
            <a:r>
              <a:rPr lang="x-none" sz="1800" dirty="0"/>
              <a:t>s</a:t>
            </a:r>
            <a:r>
              <a:rPr lang="en-IE" sz="1800" dirty="0"/>
              <a:t> / and linking </a:t>
            </a:r>
            <a:r>
              <a:rPr lang="en-GB" sz="1800" dirty="0"/>
              <a:t>DSA &amp; CER Directives</a:t>
            </a:r>
            <a:r>
              <a:rPr lang="x-none" sz="1800" dirty="0"/>
              <a:t>. </a:t>
            </a:r>
            <a:endParaRPr lang="en-IE" sz="18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sz="1800" dirty="0"/>
              <a:t>  May 2022 – Final stage of Trilogue negotiations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  June 2022 - EU Council published latest version of NIS 2 text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  Jan 2023 - Publication in the EU Official Journal (countdown commences).</a:t>
            </a:r>
            <a:endParaRPr lang="en-US" sz="1800" i="1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IE" sz="16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IE" sz="16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IE" sz="1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/>
              <a:t>Impact Assessment (Red – Amber – Green…indicative)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FF0000"/>
                </a:solidFill>
              </a:rPr>
              <a:t> Article 28 – “accurate and complete information, including verification procedures”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FF0000"/>
                </a:solidFill>
              </a:rPr>
              <a:t> KYC is costly, resource heavy, and introduces friction in automated online processes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FF0000"/>
                </a:solidFill>
              </a:rPr>
              <a:t> GDPR in </a:t>
            </a:r>
            <a:r>
              <a:rPr lang="en-US" sz="1600" dirty="0" err="1">
                <a:solidFill>
                  <a:srgbClr val="FF0000"/>
                </a:solidFill>
              </a:rPr>
              <a:t>Whois</a:t>
            </a:r>
            <a:r>
              <a:rPr lang="en-US" sz="1600" dirty="0">
                <a:solidFill>
                  <a:srgbClr val="FF0000"/>
                </a:solidFill>
              </a:rPr>
              <a:t> proposals - identifying “legal person” in .com TLD world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Data Access – to legitimate access seekers – lawful and duly justified requests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E" sz="1600" dirty="0"/>
              <a:t> </a:t>
            </a:r>
            <a:r>
              <a:rPr lang="en-IE" sz="1600" dirty="0">
                <a:solidFill>
                  <a:schemeClr val="accent1"/>
                </a:solidFill>
              </a:rPr>
              <a:t>Member States have 21 months to transpose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E" sz="1600" dirty="0">
                <a:solidFill>
                  <a:srgbClr val="00B050"/>
                </a:solidFill>
              </a:rPr>
              <a:t> Scope – registries, registrar </a:t>
            </a:r>
            <a:r>
              <a:rPr lang="en-IE" sz="1600" b="1" dirty="0">
                <a:solidFill>
                  <a:srgbClr val="00B050"/>
                </a:solidFill>
              </a:rPr>
              <a:t>and</a:t>
            </a:r>
            <a:r>
              <a:rPr lang="en-IE" sz="1600" dirty="0">
                <a:solidFill>
                  <a:srgbClr val="00B050"/>
                </a:solidFill>
              </a:rPr>
              <a:t> resellers – “entities providing registration services”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E" sz="1600" dirty="0">
                <a:solidFill>
                  <a:srgbClr val="00B050"/>
                </a:solidFill>
              </a:rPr>
              <a:t> </a:t>
            </a:r>
            <a:r>
              <a:rPr lang="en-IE" sz="1600" dirty="0">
                <a:solidFill>
                  <a:schemeClr val="accent1"/>
                </a:solidFill>
              </a:rPr>
              <a:t>Member States</a:t>
            </a:r>
            <a:r>
              <a:rPr lang="en-IE" sz="1600" dirty="0">
                <a:solidFill>
                  <a:srgbClr val="00B050"/>
                </a:solidFill>
              </a:rPr>
              <a:t> shall “require” Vs shall “ensure”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E02CB8-68E3-4007-B502-AE0A8874911D}"/>
              </a:ext>
            </a:extLst>
          </p:cNvPr>
          <p:cNvSpPr txBox="1"/>
          <p:nvPr/>
        </p:nvSpPr>
        <p:spPr>
          <a:xfrm>
            <a:off x="4404807" y="931459"/>
            <a:ext cx="484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Update on developments since PAC#33 :-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F201EA4-A1E0-4B93-A7A5-8D6130BBCBD1}"/>
              </a:ext>
            </a:extLst>
          </p:cNvPr>
          <p:cNvSpPr/>
          <p:nvPr/>
        </p:nvSpPr>
        <p:spPr>
          <a:xfrm rot="10800000">
            <a:off x="9074844" y="2635624"/>
            <a:ext cx="883664" cy="57630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91110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3749" y="500572"/>
            <a:ext cx="82232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IE" sz="2200" b="1" dirty="0">
                <a:latin typeface="Arial" panose="020B0604020202020204" pitchFamily="34" charset="0"/>
                <a:cs typeface="Arial" panose="020B0604020202020204" pitchFamily="34" charset="0"/>
              </a:rPr>
              <a:t>NIS 2 –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Directive on security of network &amp; info systems</a:t>
            </a:r>
            <a:endParaRPr lang="en-I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E02CB8-68E3-4007-B502-AE0A8874911D}"/>
              </a:ext>
            </a:extLst>
          </p:cNvPr>
          <p:cNvSpPr txBox="1"/>
          <p:nvPr/>
        </p:nvSpPr>
        <p:spPr>
          <a:xfrm>
            <a:off x="4404807" y="931459"/>
            <a:ext cx="484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Update on developments since PAC#33 :-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5BF22F-4892-4CF8-ACB0-5DED30825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306" y="3130222"/>
            <a:ext cx="8648845" cy="32032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DF45CA-EEA3-4155-9687-279E73EE1C03}"/>
              </a:ext>
            </a:extLst>
          </p:cNvPr>
          <p:cNvSpPr txBox="1"/>
          <p:nvPr/>
        </p:nvSpPr>
        <p:spPr>
          <a:xfrm>
            <a:off x="1347903" y="1615342"/>
            <a:ext cx="8522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 Jan 2023 - Publication in the EU Official Journal (countdown commences).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 Now the HARD work really starts …..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 Key tasks on the Critical Path     e.g. NIS 1 in UK :-</a:t>
            </a:r>
            <a:endParaRPr lang="en-IE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AA590BF-E682-43CC-9E4F-CA2EB6E26507}"/>
              </a:ext>
            </a:extLst>
          </p:cNvPr>
          <p:cNvSpPr/>
          <p:nvPr/>
        </p:nvSpPr>
        <p:spPr>
          <a:xfrm rot="10800000">
            <a:off x="10242285" y="1708062"/>
            <a:ext cx="883664" cy="57630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4572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6276" y="500572"/>
            <a:ext cx="82692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IE" sz="2200" b="1" dirty="0">
                <a:latin typeface="Arial" panose="020B0604020202020204" pitchFamily="34" charset="0"/>
                <a:cs typeface="Arial" panose="020B0604020202020204" pitchFamily="34" charset="0"/>
              </a:rPr>
              <a:t>NIS 2 –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Directive on security of network &amp; info systems</a:t>
            </a:r>
            <a:endParaRPr lang="en-I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597CC7-5321-4CC8-92E9-04EA65AE2C6E}"/>
              </a:ext>
            </a:extLst>
          </p:cNvPr>
          <p:cNvSpPr txBox="1">
            <a:spLocks/>
          </p:cNvSpPr>
          <p:nvPr/>
        </p:nvSpPr>
        <p:spPr>
          <a:xfrm>
            <a:off x="548640" y="2168508"/>
            <a:ext cx="11643360" cy="417478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dirty="0"/>
              <a:t> Action “</a:t>
            </a:r>
            <a:r>
              <a:rPr lang="en-US" sz="2500" b="1" dirty="0"/>
              <a:t>trigger</a:t>
            </a:r>
            <a:r>
              <a:rPr lang="en-US" sz="2500" dirty="0"/>
              <a:t>” is the publication in the EU Official Journal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dirty="0"/>
              <a:t> Legislation is c.21 month away, but </a:t>
            </a:r>
            <a:r>
              <a:rPr lang="en-US" sz="2500" b="1" dirty="0"/>
              <a:t>cyber threats </a:t>
            </a:r>
            <a:r>
              <a:rPr lang="en-US" sz="2500" dirty="0"/>
              <a:t>are here </a:t>
            </a:r>
            <a:r>
              <a:rPr lang="en-US" sz="2400" dirty="0"/>
              <a:t>today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en-US" sz="2400" b="1" dirty="0"/>
              <a:t>Awareness</a:t>
            </a:r>
            <a:r>
              <a:rPr lang="en-US" sz="2400" dirty="0"/>
              <a:t> building – “Just inform” via Newsletter, Blogs, Webinars, YouTube clips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i="1" dirty="0"/>
              <a:t>Audience</a:t>
            </a:r>
            <a:r>
              <a:rPr lang="en-US" dirty="0"/>
              <a:t> - RAR channel, SMEs in the Supply Chains, TDs &amp; policy makers,   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i="1" dirty="0"/>
              <a:t>Messaging</a:t>
            </a:r>
            <a:r>
              <a:rPr lang="en-US" dirty="0"/>
              <a:t> :- KYC is costly; Start now on cyber </a:t>
            </a:r>
            <a:r>
              <a:rPr lang="en-US" dirty="0" err="1"/>
              <a:t>defences</a:t>
            </a:r>
            <a:r>
              <a:rPr lang="en-US" dirty="0"/>
              <a:t>, think about ISO alignment 1</a:t>
            </a:r>
            <a:r>
              <a:rPr lang="en-US" baseline="30000" dirty="0"/>
              <a:t>st</a:t>
            </a:r>
            <a:r>
              <a:rPr lang="en-US" dirty="0"/>
              <a:t>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 Share </a:t>
            </a:r>
            <a:r>
              <a:rPr lang="en-US" sz="2400" b="1" dirty="0"/>
              <a:t>Impact Assessment </a:t>
            </a:r>
            <a:r>
              <a:rPr lang="en-US" sz="2400" dirty="0"/>
              <a:t>document – cyber benefits, regulatory cost burden, need for </a:t>
            </a:r>
            <a:r>
              <a:rPr lang="en-US" sz="2400" dirty="0" err="1"/>
              <a:t>eID</a:t>
            </a:r>
            <a:r>
              <a:rPr lang="en-US" sz="2400" dirty="0"/>
              <a:t>,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en-US" sz="2400" b="1" dirty="0"/>
              <a:t>Lobby</a:t>
            </a:r>
            <a:r>
              <a:rPr lang="en-US" sz="2400" dirty="0"/>
              <a:t> letter - to those transposing into national legislation – do’s &amp; </a:t>
            </a:r>
            <a:r>
              <a:rPr lang="en-US" sz="2400" dirty="0" err="1"/>
              <a:t>dont’s</a:t>
            </a:r>
            <a:r>
              <a:rPr lang="en-US" sz="2400" dirty="0"/>
              <a:t>; ask for early clarifications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en-US" sz="2400" b="1" dirty="0"/>
              <a:t>Engagement</a:t>
            </a:r>
            <a:r>
              <a:rPr lang="en-US" sz="2400" dirty="0"/>
              <a:t> - Channel needs a clear legal framework (esp. re conflicts with GDPR provisions)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 Cyberthreats – how to improve </a:t>
            </a:r>
            <a:r>
              <a:rPr lang="en-US" sz="2400" b="1" dirty="0"/>
              <a:t>current</a:t>
            </a:r>
            <a:r>
              <a:rPr lang="en-US" sz="2400" dirty="0"/>
              <a:t> resilience and incident response capacities of critical service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C4068-A34B-47CF-85D7-EF8F5380E6A2}"/>
              </a:ext>
            </a:extLst>
          </p:cNvPr>
          <p:cNvSpPr txBox="1"/>
          <p:nvPr/>
        </p:nvSpPr>
        <p:spPr>
          <a:xfrm>
            <a:off x="3732362" y="931459"/>
            <a:ext cx="719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Role for the PAC - How can we make progress on ‘The Good’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FEE887-7FFD-452E-8587-41F8FA5984F2}"/>
              </a:ext>
            </a:extLst>
          </p:cNvPr>
          <p:cNvSpPr txBox="1"/>
          <p:nvPr/>
        </p:nvSpPr>
        <p:spPr>
          <a:xfrm>
            <a:off x="5644243" y="1420586"/>
            <a:ext cx="2700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Some action items…..</a:t>
            </a:r>
          </a:p>
        </p:txBody>
      </p:sp>
    </p:spTree>
    <p:extLst>
      <p:ext uri="{BB962C8B-B14F-4D97-AF65-F5344CB8AC3E}">
        <p14:creationId xmlns:p14="http://schemas.microsoft.com/office/powerpoint/2010/main" val="3016143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6277" y="500572"/>
            <a:ext cx="8141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IE" sz="2200" b="1" dirty="0">
                <a:latin typeface="Arial" panose="020B0604020202020204" pitchFamily="34" charset="0"/>
                <a:cs typeface="Arial" panose="020B0604020202020204" pitchFamily="34" charset="0"/>
              </a:rPr>
              <a:t>NIS 2 –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Directive on security of network &amp; info systems</a:t>
            </a:r>
            <a:endParaRPr lang="en-I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C4068-A34B-47CF-85D7-EF8F5380E6A2}"/>
              </a:ext>
            </a:extLst>
          </p:cNvPr>
          <p:cNvSpPr txBox="1"/>
          <p:nvPr/>
        </p:nvSpPr>
        <p:spPr>
          <a:xfrm>
            <a:off x="4731774" y="931459"/>
            <a:ext cx="42958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Updates from the NIS2 working group</a:t>
            </a:r>
          </a:p>
          <a:p>
            <a:pPr algn="ctr"/>
            <a:r>
              <a:rPr lang="en-GB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Meeting on 23 February 2023</a:t>
            </a:r>
            <a:endParaRPr lang="en-IE" sz="1600" b="1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9CEE19-15BC-4DE6-B988-B29776089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512" y="3756843"/>
            <a:ext cx="8936833" cy="265183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508D91-640D-476D-9F21-BF64FFC33074}"/>
              </a:ext>
            </a:extLst>
          </p:cNvPr>
          <p:cNvSpPr txBox="1">
            <a:spLocks/>
          </p:cNvSpPr>
          <p:nvPr/>
        </p:nvSpPr>
        <p:spPr>
          <a:xfrm>
            <a:off x="548640" y="1909713"/>
            <a:ext cx="11194473" cy="161488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900" dirty="0"/>
              <a:t> Not all accredited Registrars are created equal…………..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900" dirty="0"/>
              <a:t> Size..…ICANN accredited …..ISO certification……..DNS services….Hosting providers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900" dirty="0"/>
              <a:t> ’Importance’ of domains in portfolio…..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900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CDF4B46-6881-4F90-AB73-5F2E8743DB79}"/>
              </a:ext>
            </a:extLst>
          </p:cNvPr>
          <p:cNvSpPr/>
          <p:nvPr/>
        </p:nvSpPr>
        <p:spPr>
          <a:xfrm rot="10800000">
            <a:off x="11078095" y="5337528"/>
            <a:ext cx="883664" cy="57630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49155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6277" y="500572"/>
            <a:ext cx="8141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IE" sz="2200" b="1" dirty="0">
                <a:latin typeface="Arial" panose="020B0604020202020204" pitchFamily="34" charset="0"/>
                <a:cs typeface="Arial" panose="020B0604020202020204" pitchFamily="34" charset="0"/>
              </a:rPr>
              <a:t>NIS 2 –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Directive on security of network &amp; info systems</a:t>
            </a:r>
            <a:endParaRPr lang="en-I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597CC7-5321-4CC8-92E9-04EA65AE2C6E}"/>
              </a:ext>
            </a:extLst>
          </p:cNvPr>
          <p:cNvSpPr txBox="1">
            <a:spLocks/>
          </p:cNvSpPr>
          <p:nvPr/>
        </p:nvSpPr>
        <p:spPr>
          <a:xfrm>
            <a:off x="548640" y="1909713"/>
            <a:ext cx="11643360" cy="44477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900" dirty="0"/>
              <a:t> </a:t>
            </a:r>
            <a:r>
              <a:rPr lang="en-GB" sz="1900" dirty="0"/>
              <a:t>Importance of engagement with Department of Communications – legislation etc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900" dirty="0"/>
              <a:t> Risk profile for DECC of .</a:t>
            </a:r>
            <a:r>
              <a:rPr lang="en-GB" sz="1900" dirty="0" err="1"/>
              <a:t>ie</a:t>
            </a:r>
            <a:r>
              <a:rPr lang="en-GB" sz="1900" dirty="0"/>
              <a:t> Accredited Registrars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900" dirty="0"/>
              <a:t> KYC - modus operandi, automation, practical difficulties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900" dirty="0"/>
              <a:t> KYC - smaller registrars will have many difficulties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900" dirty="0"/>
              <a:t> Need to start the dialogue asap, get ahead of the issues. (Systems changes require lead time)</a:t>
            </a:r>
            <a:endParaRPr lang="en-US" sz="19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900" dirty="0"/>
              <a:t> Treating all registrars equally will be challenging</a:t>
            </a:r>
            <a:endParaRPr lang="en-US" sz="19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1900" dirty="0"/>
          </a:p>
          <a:p>
            <a:pPr>
              <a:buFont typeface="Wingdings" panose="05000000000000000000" pitchFamily="2" charset="2"/>
              <a:buChar char="Ø"/>
            </a:pPr>
            <a:endParaRPr lang="en-US" sz="19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C4068-A34B-47CF-85D7-EF8F5380E6A2}"/>
              </a:ext>
            </a:extLst>
          </p:cNvPr>
          <p:cNvSpPr txBox="1"/>
          <p:nvPr/>
        </p:nvSpPr>
        <p:spPr>
          <a:xfrm>
            <a:off x="4731774" y="931459"/>
            <a:ext cx="42958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Updates from the NIS2 working group</a:t>
            </a:r>
          </a:p>
          <a:p>
            <a:pPr algn="ctr"/>
            <a:r>
              <a:rPr lang="en-GB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Meeting on 23 February 2023</a:t>
            </a:r>
            <a:endParaRPr lang="en-IE" sz="1600" b="1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382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5BA814-384C-42B9-90BA-CE7E09568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434" y="1643574"/>
            <a:ext cx="8093013" cy="46399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7D3A89-108D-4C2D-B189-2C924D720305}"/>
              </a:ext>
            </a:extLst>
          </p:cNvPr>
          <p:cNvSpPr txBox="1"/>
          <p:nvPr/>
        </p:nvSpPr>
        <p:spPr>
          <a:xfrm>
            <a:off x="8081108" y="6283568"/>
            <a:ext cx="3696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>
                <a:solidFill>
                  <a:srgbClr val="0070C0"/>
                </a:solidFill>
              </a:rPr>
              <a:t>Image – with thanks to </a:t>
            </a:r>
            <a:r>
              <a:rPr lang="en-IE" sz="1600" dirty="0">
                <a:solidFill>
                  <a:srgbClr val="0070C0"/>
                </a:solidFill>
                <a:hlinkClick r:id="rId4"/>
              </a:rPr>
              <a:t>CPO</a:t>
            </a:r>
            <a:r>
              <a:rPr lang="en-IE" sz="1600" dirty="0">
                <a:solidFill>
                  <a:srgbClr val="0070C0"/>
                </a:solidFill>
              </a:rPr>
              <a:t> magazine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E97665-C33C-4457-BBC7-5B5C62176AD3}"/>
              </a:ext>
            </a:extLst>
          </p:cNvPr>
          <p:cNvSpPr txBox="1"/>
          <p:nvPr/>
        </p:nvSpPr>
        <p:spPr>
          <a:xfrm>
            <a:off x="3017203" y="500572"/>
            <a:ext cx="82825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IE" sz="2200" b="1" dirty="0">
                <a:latin typeface="Arial" panose="020B0604020202020204" pitchFamily="34" charset="0"/>
                <a:cs typeface="Arial" panose="020B0604020202020204" pitchFamily="34" charset="0"/>
              </a:rPr>
              <a:t>NIS 2 –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Directive on security of network &amp; info systems</a:t>
            </a:r>
            <a:endParaRPr lang="en-I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F80B95-C5E3-4616-A8FD-304D6A08EBDB}"/>
              </a:ext>
            </a:extLst>
          </p:cNvPr>
          <p:cNvSpPr txBox="1"/>
          <p:nvPr/>
        </p:nvSpPr>
        <p:spPr>
          <a:xfrm>
            <a:off x="4731774" y="931459"/>
            <a:ext cx="42958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Updates from the NIS2 working group</a:t>
            </a:r>
          </a:p>
          <a:p>
            <a:pPr algn="ctr"/>
            <a:r>
              <a:rPr lang="en-GB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Meeting on 23 February 2023</a:t>
            </a:r>
            <a:endParaRPr lang="en-IE" sz="1600" b="1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477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73352" y="1593451"/>
            <a:ext cx="8895934" cy="4216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AutoNum type="arabicPeriod"/>
              <a:defRPr/>
            </a:pPr>
            <a:r>
              <a:rPr lang="en-IE" sz="1900" dirty="0">
                <a:latin typeface="Arial" panose="020B0604020202020204" pitchFamily="34" charset="0"/>
                <a:cs typeface="Arial" panose="020B0604020202020204" pitchFamily="34" charset="0"/>
              </a:rPr>
              <a:t>Membership Matters</a:t>
            </a:r>
          </a:p>
          <a:p>
            <a:pPr marL="342900" lvl="0" indent="-342900">
              <a:lnSpc>
                <a:spcPct val="150000"/>
              </a:lnSpc>
              <a:buAutoNum type="arabicPeriod"/>
              <a:defRPr/>
            </a:pPr>
            <a:r>
              <a:rPr lang="en-IE" sz="1900" dirty="0">
                <a:latin typeface="Arial" panose="020B0604020202020204" pitchFamily="34" charset="0"/>
                <a:cs typeface="Arial" panose="020B0604020202020204" pitchFamily="34" charset="0"/>
              </a:rPr>
              <a:t>Minutes from the PAC #33 meeting</a:t>
            </a:r>
          </a:p>
          <a:p>
            <a:pPr marL="342900" lvl="0" indent="-342900">
              <a:lnSpc>
                <a:spcPct val="150000"/>
              </a:lnSpc>
              <a:buAutoNum type="arabicPeriod"/>
              <a:defRPr/>
            </a:pPr>
            <a:r>
              <a:rPr lang="en-IE" sz="1900" dirty="0">
                <a:latin typeface="Arial" panose="020B0604020202020204" pitchFamily="34" charset="0"/>
                <a:cs typeface="Arial" panose="020B0604020202020204" pitchFamily="34" charset="0"/>
              </a:rPr>
              <a:t>Matters arising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IE" sz="1600" i="1" dirty="0">
                <a:latin typeface="Arial" panose="020B0604020202020204" pitchFamily="34" charset="0"/>
                <a:cs typeface="Arial" panose="020B0604020202020204" pitchFamily="34" charset="0"/>
              </a:rPr>
              <a:t>Domain Alert System to protect CI products with geographical origin and reputation</a:t>
            </a:r>
          </a:p>
          <a:p>
            <a:pPr marL="342900" lvl="0" indent="-342900">
              <a:lnSpc>
                <a:spcPct val="150000"/>
              </a:lnSpc>
              <a:buAutoNum type="arabicPeriod"/>
              <a:defRPr/>
            </a:pPr>
            <a:r>
              <a:rPr lang="en-IE" sz="1900" dirty="0">
                <a:latin typeface="Arial" panose="020B0604020202020204" pitchFamily="34" charset="0"/>
                <a:cs typeface="Arial" panose="020B0604020202020204" pitchFamily="34" charset="0"/>
              </a:rPr>
              <a:t>Handling of online abuse which uses the .</a:t>
            </a:r>
            <a:r>
              <a:rPr lang="en-IE" sz="1900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IE" sz="1900" dirty="0">
                <a:latin typeface="Arial" panose="020B0604020202020204" pitchFamily="34" charset="0"/>
                <a:cs typeface="Arial" panose="020B0604020202020204" pitchFamily="34" charset="0"/>
              </a:rPr>
              <a:t> namespace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IE" sz="1600" i="1" dirty="0">
                <a:latin typeface="Arial" panose="020B0604020202020204" pitchFamily="34" charset="0"/>
                <a:cs typeface="Arial" panose="020B0604020202020204" pitchFamily="34" charset="0"/>
              </a:rPr>
              <a:t>4.1 illegality online (GNCCB protocol)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IE" sz="1600" i="1" dirty="0">
                <a:latin typeface="Arial" panose="020B0604020202020204" pitchFamily="34" charset="0"/>
                <a:cs typeface="Arial" panose="020B0604020202020204" pitchFamily="34" charset="0"/>
              </a:rPr>
              <a:t>4.2 tech abuse (Netcraft stats)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en-IE" sz="1900" dirty="0">
                <a:latin typeface="Arial" panose="020B0604020202020204" pitchFamily="34" charset="0"/>
                <a:cs typeface="Arial" panose="020B0604020202020204" pitchFamily="34" charset="0"/>
              </a:rPr>
              <a:t>NIS 2 update</a:t>
            </a:r>
          </a:p>
          <a:p>
            <a:pPr marL="342900" lvl="0" indent="-342900">
              <a:lnSpc>
                <a:spcPct val="150000"/>
              </a:lnSpc>
              <a:buAutoNum type="arabicPeriod"/>
              <a:defRPr/>
            </a:pPr>
            <a:r>
              <a:rPr lang="en-IE" sz="1900" dirty="0">
                <a:latin typeface="Arial" panose="020B0604020202020204" pitchFamily="34" charset="0"/>
                <a:cs typeface="Arial" panose="020B0604020202020204" pitchFamily="34" charset="0"/>
              </a:rPr>
              <a:t>AOB</a:t>
            </a:r>
          </a:p>
          <a:p>
            <a:pPr marL="342900" lvl="0" indent="-342900">
              <a:lnSpc>
                <a:spcPct val="150000"/>
              </a:lnSpc>
              <a:buAutoNum type="arabicPeriod"/>
              <a:defRPr/>
            </a:pPr>
            <a:r>
              <a:rPr lang="en-IE" sz="1900" dirty="0">
                <a:latin typeface="Arial" panose="020B0604020202020204" pitchFamily="34" charset="0"/>
                <a:cs typeface="Arial" panose="020B0604020202020204" pitchFamily="34" charset="0"/>
              </a:rPr>
              <a:t>Next Meeting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4603798" y="390247"/>
            <a:ext cx="41583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IE" sz="2400" b="1" dirty="0">
                <a:latin typeface="Arial" panose="020B0604020202020204" pitchFamily="34" charset="0"/>
                <a:cs typeface="Arial" panose="020B0604020202020204" pitchFamily="34" charset="0"/>
              </a:rPr>
              <a:t>Policy Advisory Committee</a:t>
            </a:r>
          </a:p>
          <a:p>
            <a:pPr lvl="0" algn="ctr">
              <a:defRPr/>
            </a:pPr>
            <a:r>
              <a:rPr lang="en-IE" sz="2400" b="1" dirty="0">
                <a:latin typeface="Arial" panose="020B0604020202020204" pitchFamily="34" charset="0"/>
                <a:cs typeface="Arial" panose="020B0604020202020204" pitchFamily="34" charset="0"/>
              </a:rPr>
              <a:t>Agenda PAC #34</a:t>
            </a:r>
          </a:p>
        </p:txBody>
      </p:sp>
    </p:spTree>
    <p:extLst>
      <p:ext uri="{BB962C8B-B14F-4D97-AF65-F5344CB8AC3E}">
        <p14:creationId xmlns:p14="http://schemas.microsoft.com/office/powerpoint/2010/main" val="1978968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03E3F9-2AF4-4766-A8EF-ED1ACE121076}"/>
              </a:ext>
            </a:extLst>
          </p:cNvPr>
          <p:cNvSpPr txBox="1"/>
          <p:nvPr/>
        </p:nvSpPr>
        <p:spPr>
          <a:xfrm>
            <a:off x="163502" y="2331418"/>
            <a:ext cx="20952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Verification </a:t>
            </a:r>
          </a:p>
          <a:p>
            <a:pPr algn="ctr"/>
            <a:endParaRPr lang="en-GB" sz="2000" b="1" dirty="0"/>
          </a:p>
          <a:p>
            <a:pPr algn="ctr"/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?</a:t>
            </a:r>
          </a:p>
          <a:p>
            <a:pPr algn="ctr"/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 whom ?</a:t>
            </a:r>
          </a:p>
          <a:p>
            <a:pPr algn="ctr"/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Who pays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FA66D8-28B0-4FBB-9267-0E22D2589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485" y="1090713"/>
            <a:ext cx="9550964" cy="52982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0FBA67-C7DB-41F4-B646-16F461753C69}"/>
              </a:ext>
            </a:extLst>
          </p:cNvPr>
          <p:cNvSpPr txBox="1"/>
          <p:nvPr/>
        </p:nvSpPr>
        <p:spPr>
          <a:xfrm>
            <a:off x="3017203" y="500572"/>
            <a:ext cx="82825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IE" sz="2200" b="1" dirty="0">
                <a:latin typeface="Arial" panose="020B0604020202020204" pitchFamily="34" charset="0"/>
                <a:cs typeface="Arial" panose="020B0604020202020204" pitchFamily="34" charset="0"/>
              </a:rPr>
              <a:t>NIS 2 –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Directive on security of network &amp; info systems</a:t>
            </a:r>
            <a:endParaRPr lang="en-I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483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6277" y="500572"/>
            <a:ext cx="8141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IE" sz="2200" b="1" dirty="0">
                <a:latin typeface="Arial" panose="020B0604020202020204" pitchFamily="34" charset="0"/>
                <a:cs typeface="Arial" panose="020B0604020202020204" pitchFamily="34" charset="0"/>
              </a:rPr>
              <a:t>NIS 2 –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Directive on security of network &amp; info systems</a:t>
            </a:r>
            <a:endParaRPr lang="en-I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597CC7-5321-4CC8-92E9-04EA65AE2C6E}"/>
              </a:ext>
            </a:extLst>
          </p:cNvPr>
          <p:cNvSpPr txBox="1">
            <a:spLocks/>
          </p:cNvSpPr>
          <p:nvPr/>
        </p:nvSpPr>
        <p:spPr>
          <a:xfrm>
            <a:off x="548640" y="1909713"/>
            <a:ext cx="11643360" cy="444771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900" dirty="0"/>
              <a:t> </a:t>
            </a:r>
            <a:r>
              <a:rPr lang="en-GB" sz="1900" dirty="0"/>
              <a:t>European Commission’s call for Tenders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600" dirty="0"/>
              <a:t>To procure a study on </a:t>
            </a:r>
            <a:r>
              <a:rPr lang="en-IE" sz="1600" dirty="0"/>
              <a:t>current and good practices for the collection, maintenance and accessibility of </a:t>
            </a:r>
            <a:r>
              <a:rPr lang="en-GB" sz="1600" dirty="0"/>
              <a:t>domain name registration data (WHOIS data).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600" dirty="0"/>
              <a:t>Results should be "a comprehensive picture of current and future industry practices, and registration technologies".</a:t>
            </a:r>
            <a:endParaRPr lang="en-US" sz="16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900" dirty="0"/>
              <a:t> Commonality of cyber risks – Industry ISAC (information sharing &amp; analysis </a:t>
            </a:r>
            <a:r>
              <a:rPr lang="en-US" sz="1900" dirty="0" err="1"/>
              <a:t>centres</a:t>
            </a:r>
            <a:r>
              <a:rPr lang="en-US" sz="1900" dirty="0"/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900" dirty="0"/>
              <a:t> </a:t>
            </a:r>
            <a:r>
              <a:rPr lang="en-GB" sz="1900" dirty="0"/>
              <a:t>Legitimate access seekers - no emerging consensus…. many national flavours</a:t>
            </a:r>
            <a:endParaRPr lang="en-US" sz="19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900" dirty="0"/>
              <a:t> Public access (RDAP as potential successor to WHOIS).</a:t>
            </a:r>
            <a:endParaRPr lang="en-US" sz="19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900" dirty="0"/>
              <a:t> Article 28 (accuracy) - </a:t>
            </a:r>
            <a:r>
              <a:rPr lang="en-GB" sz="1900" dirty="0"/>
              <a:t>imperative for commonality of responses on KYC - cross-border Registrars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900" dirty="0"/>
              <a:t>‘ No duplication’ – good intentions – BUT lawyers views on Liability Vs burden on domain holders</a:t>
            </a:r>
            <a:endParaRPr lang="en-US" sz="1900" dirty="0"/>
          </a:p>
          <a:p>
            <a:pPr>
              <a:buFont typeface="Wingdings" panose="05000000000000000000" pitchFamily="2" charset="2"/>
              <a:buChar char="Ø"/>
            </a:pPr>
            <a:endParaRPr lang="en-US" sz="19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C4068-A34B-47CF-85D7-EF8F5380E6A2}"/>
              </a:ext>
            </a:extLst>
          </p:cNvPr>
          <p:cNvSpPr txBox="1"/>
          <p:nvPr/>
        </p:nvSpPr>
        <p:spPr>
          <a:xfrm>
            <a:off x="4731773" y="931459"/>
            <a:ext cx="554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Updates from CENTR &amp; fellow ccTLDs across EU</a:t>
            </a:r>
            <a:endParaRPr lang="en-IE" b="1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458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1D6C3B5-0236-4ADB-BA07-00D58D81BDC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785" y="4717631"/>
            <a:ext cx="4118053" cy="16397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17203" y="500572"/>
            <a:ext cx="82825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IE" sz="2200" b="1" dirty="0">
                <a:latin typeface="Arial" panose="020B0604020202020204" pitchFamily="34" charset="0"/>
                <a:cs typeface="Arial" panose="020B0604020202020204" pitchFamily="34" charset="0"/>
              </a:rPr>
              <a:t>NIS 2 –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Directive on security of network &amp; info systems</a:t>
            </a:r>
            <a:endParaRPr lang="en-I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C4068-A34B-47CF-85D7-EF8F5380E6A2}"/>
              </a:ext>
            </a:extLst>
          </p:cNvPr>
          <p:cNvSpPr txBox="1"/>
          <p:nvPr/>
        </p:nvSpPr>
        <p:spPr>
          <a:xfrm>
            <a:off x="3815904" y="946044"/>
            <a:ext cx="5697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Meanwhile, awareness building has commenced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93352C-23EF-4505-98CC-247547DFC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59" y="1420586"/>
            <a:ext cx="2539059" cy="36754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7DCB3A-8DCA-4685-A936-7A2CC30E5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1369" y="862977"/>
            <a:ext cx="2383972" cy="3446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E8B050-C6DC-44C5-B2E9-42291E0664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5448" y="2586218"/>
            <a:ext cx="2684594" cy="3922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7CC07D-1C76-4829-B6AB-CA8B603182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5904" y="1909713"/>
            <a:ext cx="4118053" cy="256437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542838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6277" y="500572"/>
            <a:ext cx="8263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200" b="1" dirty="0">
                <a:solidFill>
                  <a:srgbClr val="00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IE" sz="2200" b="1" dirty="0">
                <a:solidFill>
                  <a:srgbClr val="0025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 2 </a:t>
            </a:r>
            <a:r>
              <a:rPr lang="en-IE" sz="2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Directive on security of network &amp; info systems</a:t>
            </a:r>
            <a:endParaRPr kumimoji="0" lang="en-IE" sz="2200" b="1" i="0" u="none" strike="noStrike" kern="1200" cap="none" spc="0" normalizeH="0" baseline="0" noProof="0" dirty="0">
              <a:ln>
                <a:noFill/>
              </a:ln>
              <a:solidFill>
                <a:srgbClr val="0025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52866E-AFEE-41F2-BDCD-849DB772A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796" y="1967912"/>
            <a:ext cx="10355404" cy="3173948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FF8D3674-CDC3-4FBB-AA4D-A6BBB4BF3319}"/>
              </a:ext>
            </a:extLst>
          </p:cNvPr>
          <p:cNvSpPr/>
          <p:nvPr/>
        </p:nvSpPr>
        <p:spPr>
          <a:xfrm>
            <a:off x="3393704" y="3312939"/>
            <a:ext cx="500743" cy="544286"/>
          </a:xfrm>
          <a:prstGeom prst="rightArrow">
            <a:avLst/>
          </a:prstGeom>
          <a:solidFill>
            <a:schemeClr val="accent6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D58B4E-BB5E-406E-827F-ADEF6A2069CD}"/>
              </a:ext>
            </a:extLst>
          </p:cNvPr>
          <p:cNvCxnSpPr>
            <a:cxnSpLocks/>
          </p:cNvCxnSpPr>
          <p:nvPr/>
        </p:nvCxnSpPr>
        <p:spPr>
          <a:xfrm>
            <a:off x="6982267" y="3282458"/>
            <a:ext cx="101521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77CA5A-5988-4627-96E2-53EC6BB4D6A1}"/>
              </a:ext>
            </a:extLst>
          </p:cNvPr>
          <p:cNvCxnSpPr>
            <a:cxnSpLocks/>
          </p:cNvCxnSpPr>
          <p:nvPr/>
        </p:nvCxnSpPr>
        <p:spPr>
          <a:xfrm>
            <a:off x="8611779" y="3026895"/>
            <a:ext cx="101521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005B0C7-8574-47DC-8AE6-BB7617EEDEAE}"/>
              </a:ext>
            </a:extLst>
          </p:cNvPr>
          <p:cNvCxnSpPr>
            <a:cxnSpLocks/>
          </p:cNvCxnSpPr>
          <p:nvPr/>
        </p:nvCxnSpPr>
        <p:spPr>
          <a:xfrm>
            <a:off x="10410103" y="3312939"/>
            <a:ext cx="1329386" cy="46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8F8C84-776D-4D53-9FB4-025C26D39B2B}"/>
              </a:ext>
            </a:extLst>
          </p:cNvPr>
          <p:cNvCxnSpPr>
            <a:cxnSpLocks/>
          </p:cNvCxnSpPr>
          <p:nvPr/>
        </p:nvCxnSpPr>
        <p:spPr>
          <a:xfrm>
            <a:off x="4042158" y="3788813"/>
            <a:ext cx="14020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BD58317-1E36-49D7-8240-FC83AEE7E10F}"/>
              </a:ext>
            </a:extLst>
          </p:cNvPr>
          <p:cNvSpPr txBox="1"/>
          <p:nvPr/>
        </p:nvSpPr>
        <p:spPr>
          <a:xfrm>
            <a:off x="3815904" y="946044"/>
            <a:ext cx="5697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Meanwhile, awareness building has commenced</a:t>
            </a:r>
          </a:p>
        </p:txBody>
      </p:sp>
    </p:spTree>
    <p:extLst>
      <p:ext uri="{BB962C8B-B14F-4D97-AF65-F5344CB8AC3E}">
        <p14:creationId xmlns:p14="http://schemas.microsoft.com/office/powerpoint/2010/main" val="1309813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6277" y="500572"/>
            <a:ext cx="8141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IE" sz="2200" b="1" dirty="0">
                <a:latin typeface="Arial" panose="020B0604020202020204" pitchFamily="34" charset="0"/>
                <a:cs typeface="Arial" panose="020B0604020202020204" pitchFamily="34" charset="0"/>
              </a:rPr>
              <a:t>NIS 2 –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Directive on security of network &amp; info systems</a:t>
            </a:r>
            <a:endParaRPr lang="en-I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C4068-A34B-47CF-85D7-EF8F5380E6A2}"/>
              </a:ext>
            </a:extLst>
          </p:cNvPr>
          <p:cNvSpPr txBox="1"/>
          <p:nvPr/>
        </p:nvSpPr>
        <p:spPr>
          <a:xfrm>
            <a:off x="4731774" y="931459"/>
            <a:ext cx="4295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Updates from the NCSC</a:t>
            </a:r>
            <a:endParaRPr lang="en-IE" b="1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2DD6E3-7E99-430C-A6D6-0BE468658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46" y="1891990"/>
            <a:ext cx="11026662" cy="43991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1814B8-9F0B-4CA4-B57C-0424E9D68036}"/>
              </a:ext>
            </a:extLst>
          </p:cNvPr>
          <p:cNvSpPr txBox="1"/>
          <p:nvPr/>
        </p:nvSpPr>
        <p:spPr>
          <a:xfrm>
            <a:off x="8017009" y="6172762"/>
            <a:ext cx="4174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Source – NCSC presentation – Feb’23</a:t>
            </a:r>
          </a:p>
        </p:txBody>
      </p:sp>
    </p:spTree>
    <p:extLst>
      <p:ext uri="{BB962C8B-B14F-4D97-AF65-F5344CB8AC3E}">
        <p14:creationId xmlns:p14="http://schemas.microsoft.com/office/powerpoint/2010/main" val="1880620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6277" y="500572"/>
            <a:ext cx="69914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6. AOB</a:t>
            </a:r>
            <a:endParaRPr lang="en-I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471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324" y="2821873"/>
            <a:ext cx="10515600" cy="1325563"/>
          </a:xfrm>
        </p:spPr>
        <p:txBody>
          <a:bodyPr>
            <a:noAutofit/>
          </a:bodyPr>
          <a:lstStyle/>
          <a:p>
            <a:r>
              <a:rPr lang="en-IE" sz="4400" dirty="0"/>
              <a:t>7. Next Meeting</a:t>
            </a:r>
            <a:br>
              <a:rPr lang="en-IE" sz="4400" dirty="0"/>
            </a:br>
            <a:br>
              <a:rPr lang="en-IE" sz="4400" dirty="0"/>
            </a:br>
            <a:br>
              <a:rPr lang="en-IE" sz="4400" dirty="0"/>
            </a:br>
            <a:r>
              <a:rPr lang="en-IE" sz="4400" dirty="0"/>
              <a:t>Proposed date:</a:t>
            </a:r>
            <a:br>
              <a:rPr lang="en-IE" sz="4400" dirty="0"/>
            </a:br>
            <a:br>
              <a:rPr lang="en-IE" sz="4400" dirty="0"/>
            </a:br>
            <a:r>
              <a:rPr lang="en-IE" sz="4400" dirty="0"/>
              <a:t>25</a:t>
            </a:r>
            <a:r>
              <a:rPr lang="en-IE" sz="4400" baseline="30000" dirty="0"/>
              <a:t>th</a:t>
            </a:r>
            <a:r>
              <a:rPr lang="en-IE" sz="4400" dirty="0"/>
              <a:t> May 2023</a:t>
            </a:r>
          </a:p>
        </p:txBody>
      </p:sp>
    </p:spTree>
    <p:extLst>
      <p:ext uri="{BB962C8B-B14F-4D97-AF65-F5344CB8AC3E}">
        <p14:creationId xmlns:p14="http://schemas.microsoft.com/office/powerpoint/2010/main" val="1468001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1876" y="2050623"/>
            <a:ext cx="84796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I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Please keep </a:t>
            </a:r>
            <a:r>
              <a:rPr lang="en-IE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microphones muted </a:t>
            </a:r>
            <a:r>
              <a:rPr lang="en-I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throughout the call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IE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I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Please </a:t>
            </a:r>
            <a:r>
              <a:rPr lang="en-IE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“raise a hand” </a:t>
            </a:r>
            <a:r>
              <a:rPr lang="en-I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 ask a question or </a:t>
            </a:r>
            <a:r>
              <a:rPr lang="en-IE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add comments </a:t>
            </a:r>
            <a:r>
              <a:rPr lang="en-I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the chat box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IE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Request to allow the meeting be </a:t>
            </a:r>
            <a:r>
              <a:rPr lang="en-IE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recorded</a:t>
            </a:r>
            <a:r>
              <a:rPr lang="en-I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to assist with minute drafting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E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I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Recording will deleted once the Minutes are approved by PAC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IE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IE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4790" y="408957"/>
            <a:ext cx="40353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1. Membership Matters</a:t>
            </a:r>
          </a:p>
        </p:txBody>
      </p:sp>
    </p:spTree>
    <p:extLst>
      <p:ext uri="{BB962C8B-B14F-4D97-AF65-F5344CB8AC3E}">
        <p14:creationId xmlns:p14="http://schemas.microsoft.com/office/powerpoint/2010/main" val="121262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2622" y="2000486"/>
            <a:ext cx="113471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I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Meeting minutes are circulated to the membership promptly after each meeting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IE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I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Comments/feedback accepted over a two week period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IE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I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If clarifications/edits are requested, and consensus exists, these are reflected in the Minutes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IE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I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Meeting minutes, and supporting slides, are published on weare.ie after the comment period has ended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IE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Published online at </a:t>
            </a:r>
            <a:r>
              <a:rPr lang="en-IE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https://www.weare.ie/policy-development-process/</a:t>
            </a:r>
            <a:r>
              <a:rPr lang="en-IE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E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1593" y="371514"/>
            <a:ext cx="70491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 Minutes of the PAC #33 Meeting</a:t>
            </a:r>
          </a:p>
        </p:txBody>
      </p:sp>
    </p:spTree>
    <p:extLst>
      <p:ext uri="{BB962C8B-B14F-4D97-AF65-F5344CB8AC3E}">
        <p14:creationId xmlns:p14="http://schemas.microsoft.com/office/powerpoint/2010/main" val="3543639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04240" y="410307"/>
            <a:ext cx="42749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 Matters arising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C940D5-4625-4BBE-982A-3B8767816AB1}"/>
              </a:ext>
            </a:extLst>
          </p:cNvPr>
          <p:cNvSpPr txBox="1"/>
          <p:nvPr/>
        </p:nvSpPr>
        <p:spPr>
          <a:xfrm>
            <a:off x="1001485" y="1890117"/>
            <a:ext cx="10586358" cy="139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sz="2000" dirty="0"/>
              <a:t>Domain Alert System (DIAS) to protect products with geographical origin and reputation:-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E" sz="105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IE" dirty="0"/>
              <a:t>craft and industrial products (</a:t>
            </a:r>
            <a:r>
              <a:rPr lang="en-IE" dirty="0" err="1"/>
              <a:t>e.g</a:t>
            </a:r>
            <a:r>
              <a:rPr lang="en-IE" dirty="0"/>
              <a:t> Donegal Tweed)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IE" dirty="0"/>
              <a:t>wine, spirit drinks &amp; agricultural products</a:t>
            </a:r>
          </a:p>
          <a:p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BAF6B4-AB4B-4A66-9A3E-1BAAB72ED215}"/>
              </a:ext>
            </a:extLst>
          </p:cNvPr>
          <p:cNvSpPr txBox="1"/>
          <p:nvPr/>
        </p:nvSpPr>
        <p:spPr>
          <a:xfrm>
            <a:off x="6291942" y="5801362"/>
            <a:ext cx="5807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i="1" dirty="0"/>
              <a:t>CIGIs - regulation on geographical indication protection for craft and industrial products</a:t>
            </a:r>
          </a:p>
        </p:txBody>
      </p:sp>
    </p:spTree>
    <p:extLst>
      <p:ext uri="{BB962C8B-B14F-4D97-AF65-F5344CB8AC3E}">
        <p14:creationId xmlns:p14="http://schemas.microsoft.com/office/powerpoint/2010/main" val="3340405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465810"/>
            <a:ext cx="10515600" cy="397032"/>
          </a:xfr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4.1 Handling of illegality and criminal abuse in the .ie namespace</a:t>
            </a:r>
            <a:endParaRPr lang="en-IE" sz="22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8CC9C8-EE10-46D9-A091-50E582A1BE6A}"/>
              </a:ext>
            </a:extLst>
          </p:cNvPr>
          <p:cNvSpPr txBox="1"/>
          <p:nvPr/>
        </p:nvSpPr>
        <p:spPr>
          <a:xfrm>
            <a:off x="3923608" y="971837"/>
            <a:ext cx="675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GNCCB - Suspension Request protocol document</a:t>
            </a:r>
          </a:p>
        </p:txBody>
      </p:sp>
    </p:spTree>
    <p:extLst>
      <p:ext uri="{BB962C8B-B14F-4D97-AF65-F5344CB8AC3E}">
        <p14:creationId xmlns:p14="http://schemas.microsoft.com/office/powerpoint/2010/main" val="3285460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465810"/>
            <a:ext cx="10515600" cy="397032"/>
          </a:xfr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4.1 Handling of illegality and criminal abuse in the .ie namespace</a:t>
            </a:r>
            <a:endParaRPr lang="en-IE" sz="22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8CC9C8-EE10-46D9-A091-50E582A1BE6A}"/>
              </a:ext>
            </a:extLst>
          </p:cNvPr>
          <p:cNvSpPr txBox="1"/>
          <p:nvPr/>
        </p:nvSpPr>
        <p:spPr>
          <a:xfrm>
            <a:off x="3923608" y="971837"/>
            <a:ext cx="675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GNCCB - Suspension Request protocol document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AAD3499-0D80-4171-ADB6-60A50C4B7204}"/>
              </a:ext>
            </a:extLst>
          </p:cNvPr>
          <p:cNvSpPr txBox="1">
            <a:spLocks/>
          </p:cNvSpPr>
          <p:nvPr/>
        </p:nvSpPr>
        <p:spPr>
          <a:xfrm>
            <a:off x="440087" y="1746824"/>
            <a:ext cx="10892883" cy="73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2" indent="0">
              <a:spcBef>
                <a:spcPts val="1200"/>
              </a:spcBef>
              <a:buNone/>
            </a:pPr>
            <a:r>
              <a:rPr lang="en-US" sz="1600" dirty="0"/>
              <a:t>We have established consumer protection protocols following due process with regulators and others to address online </a:t>
            </a:r>
            <a:r>
              <a:rPr lang="en-US" sz="1600" dirty="0">
                <a:solidFill>
                  <a:srgbClr val="FF0000"/>
                </a:solidFill>
              </a:rPr>
              <a:t>illegality / criminality </a:t>
            </a:r>
            <a:r>
              <a:rPr lang="en-GB" sz="1600" dirty="0"/>
              <a:t>which involve registry and registrars’ coordination and cooperation.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AD2D34-F461-4F20-99F9-7C5AACED1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22" y="2764540"/>
            <a:ext cx="4956606" cy="1209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18B2A2-AE1F-4030-821C-85CCE32BD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625" y="5746716"/>
            <a:ext cx="5550301" cy="778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FE4733-54D0-4F6D-B213-8946EE58C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94979">
            <a:off x="7288332" y="2689959"/>
            <a:ext cx="3696402" cy="8147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0887DA-5815-4178-B094-790A1A4BEF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94800">
            <a:off x="170193" y="4705602"/>
            <a:ext cx="5342049" cy="10449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EEC89E-D54F-4373-8E7F-6F61899CCD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6277" y="3629967"/>
            <a:ext cx="4019446" cy="113884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CCF10C8-7019-435C-8662-7C3AAF89DD81}"/>
              </a:ext>
            </a:extLst>
          </p:cNvPr>
          <p:cNvSpPr/>
          <p:nvPr/>
        </p:nvSpPr>
        <p:spPr>
          <a:xfrm>
            <a:off x="8276795" y="6159987"/>
            <a:ext cx="3743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111827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~ Corporate Enforcement Authority</a:t>
            </a: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00255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7BEEFC-D830-4805-B207-C99A39FA2A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3357" y="4748597"/>
            <a:ext cx="4185614" cy="101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47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465810"/>
            <a:ext cx="10515600" cy="397032"/>
          </a:xfr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4.1 Handling of illegality and criminal abuse in the .ie namespace</a:t>
            </a:r>
            <a:endParaRPr lang="en-IE" sz="22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145" y="2609663"/>
            <a:ext cx="11146971" cy="2914836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 </a:t>
            </a:r>
            <a:r>
              <a:rPr lang="en-GB" sz="2000" dirty="0"/>
              <a:t>Publicity &amp; Communications ongoing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sz="2000" dirty="0"/>
              <a:t> GNCCB presented at Registrar Day in December</a:t>
            </a:r>
          </a:p>
          <a:p>
            <a:pPr marL="0" lvl="1" indent="0">
              <a:spcBef>
                <a:spcPts val="1000"/>
              </a:spcBef>
              <a:buNone/>
            </a:pPr>
            <a:endParaRPr lang="en-GB" sz="2000" dirty="0"/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8CC9C8-EE10-46D9-A091-50E582A1BE6A}"/>
              </a:ext>
            </a:extLst>
          </p:cNvPr>
          <p:cNvSpPr txBox="1"/>
          <p:nvPr/>
        </p:nvSpPr>
        <p:spPr>
          <a:xfrm>
            <a:off x="3923608" y="971837"/>
            <a:ext cx="675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GNCCB - Suspension Request protocol document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464632-D2BE-4CDF-8DF3-43AE24BE85B1}"/>
              </a:ext>
            </a:extLst>
          </p:cNvPr>
          <p:cNvSpPr txBox="1"/>
          <p:nvPr/>
        </p:nvSpPr>
        <p:spPr>
          <a:xfrm>
            <a:off x="5225142" y="1540329"/>
            <a:ext cx="3442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Action Items - update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542B14-FB5D-4405-80A7-84FF61E0E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608" y="4015892"/>
            <a:ext cx="3751546" cy="21990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DBF075-F1CB-4867-8800-F0D817EB2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775" y="2047075"/>
            <a:ext cx="3281207" cy="449235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2523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A4EB095-C789-41FF-93BB-BB22F264BD6B}"/>
              </a:ext>
            </a:extLst>
          </p:cNvPr>
          <p:cNvSpPr txBox="1"/>
          <p:nvPr/>
        </p:nvSpPr>
        <p:spPr>
          <a:xfrm>
            <a:off x="4104240" y="410307"/>
            <a:ext cx="49907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4.2 Handling of technical abuse </a:t>
            </a:r>
            <a:endParaRPr lang="en-IE" sz="22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60F2F2-0254-4E57-ADB1-13B3D30E8FEF}"/>
              </a:ext>
            </a:extLst>
          </p:cNvPr>
          <p:cNvSpPr txBox="1"/>
          <p:nvPr/>
        </p:nvSpPr>
        <p:spPr>
          <a:xfrm>
            <a:off x="4821680" y="927321"/>
            <a:ext cx="304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Netcraft monitoring service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B8CB58-3D26-45F7-913A-34B9AD2786CF}"/>
              </a:ext>
            </a:extLst>
          </p:cNvPr>
          <p:cNvSpPr txBox="1"/>
          <p:nvPr/>
        </p:nvSpPr>
        <p:spPr>
          <a:xfrm>
            <a:off x="5078002" y="1351094"/>
            <a:ext cx="304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/>
              <a:t>Recap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04566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rgbClr val="002554"/>
      </a:dk1>
      <a:lt1>
        <a:sysClr val="window" lastClr="FFFFFF"/>
      </a:lt1>
      <a:dk2>
        <a:srgbClr val="002554"/>
      </a:dk2>
      <a:lt2>
        <a:srgbClr val="FFFFFF"/>
      </a:lt2>
      <a:accent1>
        <a:srgbClr val="00B189"/>
      </a:accent1>
      <a:accent2>
        <a:srgbClr val="CCA2D7"/>
      </a:accent2>
      <a:accent3>
        <a:srgbClr val="54C0E8"/>
      </a:accent3>
      <a:accent4>
        <a:srgbClr val="FDD756"/>
      </a:accent4>
      <a:accent5>
        <a:srgbClr val="FA7598"/>
      </a:accent5>
      <a:accent6>
        <a:srgbClr val="002554"/>
      </a:accent6>
      <a:hlink>
        <a:srgbClr val="00B189"/>
      </a:hlink>
      <a:folHlink>
        <a:srgbClr val="CCA2D7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11097</TotalTime>
  <Words>1525</Words>
  <Application>Microsoft Office PowerPoint</Application>
  <PresentationFormat>Widescreen</PresentationFormat>
  <Paragraphs>181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Courier New</vt:lpstr>
      <vt:lpstr>Helvetica</vt:lpstr>
      <vt:lpstr>Verdana</vt:lpstr>
      <vt:lpstr>Wingdings</vt:lpstr>
      <vt:lpstr>Office Theme</vt:lpstr>
      <vt:lpstr>Policy Advisory Committee </vt:lpstr>
      <vt:lpstr>PowerPoint Presentation</vt:lpstr>
      <vt:lpstr>PowerPoint Presentation</vt:lpstr>
      <vt:lpstr>PowerPoint Presentation</vt:lpstr>
      <vt:lpstr>PowerPoint Presentation</vt:lpstr>
      <vt:lpstr>4.1 Handling of illegality and criminal abuse in the .ie namespace</vt:lpstr>
      <vt:lpstr>4.1 Handling of illegality and criminal abuse in the .ie namespace</vt:lpstr>
      <vt:lpstr>4.1 Handling of illegality and criminal abuse in the .ie namespace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 Next Meeting   Proposed date:  25th May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 Temple</dc:creator>
  <cp:lastModifiedBy>Declan McDermott</cp:lastModifiedBy>
  <cp:revision>249</cp:revision>
  <cp:lastPrinted>2022-07-28T09:39:24Z</cp:lastPrinted>
  <dcterms:created xsi:type="dcterms:W3CDTF">2020-10-22T10:13:47Z</dcterms:created>
  <dcterms:modified xsi:type="dcterms:W3CDTF">2023-03-29T10:46:39Z</dcterms:modified>
</cp:coreProperties>
</file>