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60" r:id="rId4"/>
    <p:sldId id="261" r:id="rId5"/>
    <p:sldId id="540" r:id="rId6"/>
    <p:sldId id="598" r:id="rId7"/>
    <p:sldId id="622" r:id="rId8"/>
    <p:sldId id="603" r:id="rId9"/>
    <p:sldId id="612" r:id="rId10"/>
    <p:sldId id="576" r:id="rId11"/>
    <p:sldId id="618" r:id="rId12"/>
    <p:sldId id="586" r:id="rId13"/>
    <p:sldId id="619" r:id="rId14"/>
    <p:sldId id="624" r:id="rId15"/>
    <p:sldId id="623" r:id="rId16"/>
    <p:sldId id="582" r:id="rId17"/>
    <p:sldId id="262" r:id="rId18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1011" autoAdjust="0"/>
  </p:normalViewPr>
  <p:slideViewPr>
    <p:cSldViewPr snapToGrid="0">
      <p:cViewPr varScale="1">
        <p:scale>
          <a:sx n="28" d="100"/>
          <a:sy n="28" d="100"/>
        </p:scale>
        <p:origin x="133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473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774"/>
    </p:cViewPr>
  </p:sorterViewPr>
  <p:notesViewPr>
    <p:cSldViewPr snapToGrid="0">
      <p:cViewPr varScale="1">
        <p:scale>
          <a:sx n="64" d="100"/>
          <a:sy n="64" d="100"/>
        </p:scale>
        <p:origin x="2640" y="6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1A4A02-A0AF-40E3-AD6F-70ECB5CB2AD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18DBEE-18EE-43C7-B6CA-573387E92BA4}">
      <dgm:prSet phldrT="[Text]" custT="1"/>
      <dgm:spPr>
        <a:xfrm>
          <a:off x="0" y="0"/>
          <a:ext cx="3989455" cy="692019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20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Takedown</a:t>
          </a:r>
        </a:p>
      </dgm:t>
    </dgm:pt>
    <dgm:pt modelId="{312EAFD8-8BF5-4481-94A0-12C27475A5FF}" type="parTrans" cxnId="{2DFDC698-31B5-48C4-AC3E-F570A835C2C4}">
      <dgm:prSet/>
      <dgm:spPr/>
      <dgm:t>
        <a:bodyPr/>
        <a:lstStyle/>
        <a:p>
          <a:endParaRPr lang="en-US"/>
        </a:p>
      </dgm:t>
    </dgm:pt>
    <dgm:pt modelId="{6AD5B9EE-CE31-4DCB-9060-65FC9D8DC75D}" type="sibTrans" cxnId="{2DFDC698-31B5-48C4-AC3E-F570A835C2C4}">
      <dgm:prSet/>
      <dgm:spPr/>
      <dgm:t>
        <a:bodyPr/>
        <a:lstStyle/>
        <a:p>
          <a:endParaRPr lang="en-US"/>
        </a:p>
      </dgm:t>
    </dgm:pt>
    <dgm:pt modelId="{6A17F5E2-F15B-41EA-AEBA-0DD018F57A45}">
      <dgm:prSet phldrT="[Text]" custT="1"/>
      <dgm:spPr>
        <a:xfrm rot="5400000">
          <a:off x="7258830" y="-3199124"/>
          <a:ext cx="553615" cy="7092365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sz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This must be done at the Registrar Level. Regulators seeking the permanent deletion of a website should contact Registrars first for quickest resolution (</a:t>
          </a:r>
          <a:r>
            <a:rPr lang="en-GB" sz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Usually reserved for CSAM, trafficking, criminality or cyber security). </a:t>
          </a:r>
          <a:endParaRPr lang="en-US" sz="12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6BC89891-4ADD-450E-A106-57FF30246929}" type="parTrans" cxnId="{300FE5D0-40A9-4E0B-A440-8041FA387B5B}">
      <dgm:prSet/>
      <dgm:spPr/>
      <dgm:t>
        <a:bodyPr/>
        <a:lstStyle/>
        <a:p>
          <a:endParaRPr lang="en-US"/>
        </a:p>
      </dgm:t>
    </dgm:pt>
    <dgm:pt modelId="{CC3119D4-4B70-43E5-8DF3-B5C37980942F}" type="sibTrans" cxnId="{300FE5D0-40A9-4E0B-A440-8041FA387B5B}">
      <dgm:prSet/>
      <dgm:spPr/>
      <dgm:t>
        <a:bodyPr/>
        <a:lstStyle/>
        <a:p>
          <a:endParaRPr lang="en-US"/>
        </a:p>
      </dgm:t>
    </dgm:pt>
    <dgm:pt modelId="{D284EA7F-7CFB-4166-8F12-2B32D5EDDFE9}">
      <dgm:prSet phldrT="[Text]" custT="1"/>
      <dgm:spPr>
        <a:xfrm>
          <a:off x="0" y="727668"/>
          <a:ext cx="3989455" cy="692019"/>
        </a:xfrm>
        <a:prstGeom prst="roundRect">
          <a:avLst/>
        </a:prstGeo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20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Suspension</a:t>
          </a:r>
        </a:p>
      </dgm:t>
    </dgm:pt>
    <dgm:pt modelId="{731D27B8-837F-4B34-BBCF-5627B4D7B304}" type="parTrans" cxnId="{687EC8EC-73BE-41DD-BA2A-10389CBE9AD9}">
      <dgm:prSet/>
      <dgm:spPr/>
      <dgm:t>
        <a:bodyPr/>
        <a:lstStyle/>
        <a:p>
          <a:endParaRPr lang="en-US"/>
        </a:p>
      </dgm:t>
    </dgm:pt>
    <dgm:pt modelId="{2FD0AB26-555A-4BB9-9D57-8A905017FD0A}" type="sibTrans" cxnId="{687EC8EC-73BE-41DD-BA2A-10389CBE9AD9}">
      <dgm:prSet/>
      <dgm:spPr/>
      <dgm:t>
        <a:bodyPr/>
        <a:lstStyle/>
        <a:p>
          <a:endParaRPr lang="en-US"/>
        </a:p>
      </dgm:t>
    </dgm:pt>
    <dgm:pt modelId="{AE00A863-C2C0-499B-A8AD-E007613BED79}">
      <dgm:prSet phldrT="[Text]" custT="1"/>
      <dgm:spPr>
        <a:xfrm rot="5400000">
          <a:off x="7258830" y="-2472504"/>
          <a:ext cx="553615" cy="7092365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sz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The most common request. Regulators may seek a domain name to be immediately suspended to prevent consumer access to the website.  Access is still possible with a known IP address. Domain names may be suspended while a resolution is being reached, or a takedown arranged.</a:t>
          </a:r>
        </a:p>
      </dgm:t>
    </dgm:pt>
    <dgm:pt modelId="{68C46237-DDB1-4AE4-93E1-BFC5D0BB705C}" type="parTrans" cxnId="{70E2F747-9F12-4659-A8DD-25A181601472}">
      <dgm:prSet/>
      <dgm:spPr/>
      <dgm:t>
        <a:bodyPr/>
        <a:lstStyle/>
        <a:p>
          <a:endParaRPr lang="en-US"/>
        </a:p>
      </dgm:t>
    </dgm:pt>
    <dgm:pt modelId="{205696C7-0844-47A5-BCE6-C01A683732C9}" type="sibTrans" cxnId="{70E2F747-9F12-4659-A8DD-25A181601472}">
      <dgm:prSet/>
      <dgm:spPr/>
      <dgm:t>
        <a:bodyPr/>
        <a:lstStyle/>
        <a:p>
          <a:endParaRPr lang="en-US"/>
        </a:p>
      </dgm:t>
    </dgm:pt>
    <dgm:pt modelId="{6C78DF2D-A935-4DE0-967A-8CDAF92A8292}">
      <dgm:prSet phldrT="[Text]" custT="1"/>
      <dgm:spPr>
        <a:xfrm>
          <a:off x="0" y="1454289"/>
          <a:ext cx="3989455" cy="692019"/>
        </a:xfrm>
        <a:prstGeom prst="roundRect">
          <a:avLst/>
        </a:prstGeom>
        <a:solidFill>
          <a:srgbClr val="70AD47">
            <a:lumMod val="75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18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Resolution</a:t>
          </a:r>
        </a:p>
      </dgm:t>
    </dgm:pt>
    <dgm:pt modelId="{F638E5DD-1451-4349-AEC4-4E2268CBEBD9}" type="parTrans" cxnId="{7605365A-3D56-4AB6-A882-A3BAE9BE0753}">
      <dgm:prSet/>
      <dgm:spPr/>
      <dgm:t>
        <a:bodyPr/>
        <a:lstStyle/>
        <a:p>
          <a:endParaRPr lang="en-US"/>
        </a:p>
      </dgm:t>
    </dgm:pt>
    <dgm:pt modelId="{999DF905-A881-4E93-A846-82D347BA8991}" type="sibTrans" cxnId="{7605365A-3D56-4AB6-A882-A3BAE9BE0753}">
      <dgm:prSet/>
      <dgm:spPr/>
      <dgm:t>
        <a:bodyPr/>
        <a:lstStyle/>
        <a:p>
          <a:endParaRPr lang="en-US"/>
        </a:p>
      </dgm:t>
    </dgm:pt>
    <dgm:pt modelId="{7F39107F-983A-4CEA-AF07-4484DD20F40C}">
      <dgm:prSet phldrT="[Text]" custT="1"/>
      <dgm:spPr>
        <a:xfrm rot="5400000">
          <a:off x="7258830" y="-1745883"/>
          <a:ext cx="553615" cy="7092365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sz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Unless otherwise requested, the standard process is to engage with the RANT and seek a resolution before any corrective actions are taken (generally relating to web content or fake </a:t>
          </a:r>
          <a:r>
            <a:rPr lang="en-US" sz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webshops</a:t>
          </a:r>
          <a:r>
            <a:rPr lang="en-US" sz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). </a:t>
          </a:r>
        </a:p>
      </dgm:t>
    </dgm:pt>
    <dgm:pt modelId="{70FC7F40-515F-4DC4-B3A2-3D82DF1E93FF}" type="parTrans" cxnId="{305011EF-020D-40B9-A91D-9F2DC91657DB}">
      <dgm:prSet/>
      <dgm:spPr/>
      <dgm:t>
        <a:bodyPr/>
        <a:lstStyle/>
        <a:p>
          <a:endParaRPr lang="en-US"/>
        </a:p>
      </dgm:t>
    </dgm:pt>
    <dgm:pt modelId="{4E1C8CC2-4EED-4FED-908F-CE9AC6CC3895}" type="sibTrans" cxnId="{305011EF-020D-40B9-A91D-9F2DC91657DB}">
      <dgm:prSet/>
      <dgm:spPr/>
      <dgm:t>
        <a:bodyPr/>
        <a:lstStyle/>
        <a:p>
          <a:endParaRPr lang="en-US"/>
        </a:p>
      </dgm:t>
    </dgm:pt>
    <dgm:pt modelId="{F0786627-33F8-4432-B68E-B878B9DDBAEA}" type="pres">
      <dgm:prSet presAssocID="{581A4A02-A0AF-40E3-AD6F-70ECB5CB2AD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6E67BB-B301-4D3F-A413-4619A0F15922}" type="pres">
      <dgm:prSet presAssocID="{0218DBEE-18EE-43C7-B6CA-573387E92BA4}" presName="linNode" presStyleCnt="0"/>
      <dgm:spPr/>
    </dgm:pt>
    <dgm:pt modelId="{00A36310-4614-4841-B1D1-7557357C9215}" type="pres">
      <dgm:prSet presAssocID="{0218DBEE-18EE-43C7-B6CA-573387E92BA4}" presName="parentText" presStyleLbl="node1" presStyleIdx="0" presStyleCnt="3" custLinFactNeighborX="-14739" custLinFactNeighborY="-2481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B2AB18-2874-4446-A814-576E52A7BF83}" type="pres">
      <dgm:prSet presAssocID="{0218DBEE-18EE-43C7-B6CA-573387E92BA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453A6C-737A-43D8-974D-65AC7AFCBE26}" type="pres">
      <dgm:prSet presAssocID="{6AD5B9EE-CE31-4DCB-9060-65FC9D8DC75D}" presName="sp" presStyleCnt="0"/>
      <dgm:spPr/>
    </dgm:pt>
    <dgm:pt modelId="{86FECF93-F471-44C8-8005-84C1374DA3CB}" type="pres">
      <dgm:prSet presAssocID="{D284EA7F-7CFB-4166-8F12-2B32D5EDDFE9}" presName="linNode" presStyleCnt="0"/>
      <dgm:spPr/>
    </dgm:pt>
    <dgm:pt modelId="{1A76FD02-5A49-426B-8AF9-44E6E5FE3ACE}" type="pres">
      <dgm:prSet presAssocID="{D284EA7F-7CFB-4166-8F12-2B32D5EDDFE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023FC3-332D-4472-85ED-53AC7925A2EB}" type="pres">
      <dgm:prSet presAssocID="{D284EA7F-7CFB-4166-8F12-2B32D5EDDFE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986B62-CB01-4B61-B6C1-8B2E06C155CC}" type="pres">
      <dgm:prSet presAssocID="{2FD0AB26-555A-4BB9-9D57-8A905017FD0A}" presName="sp" presStyleCnt="0"/>
      <dgm:spPr/>
    </dgm:pt>
    <dgm:pt modelId="{376DAAC2-09FF-495C-BA8A-704E097BDE0C}" type="pres">
      <dgm:prSet presAssocID="{6C78DF2D-A935-4DE0-967A-8CDAF92A8292}" presName="linNode" presStyleCnt="0"/>
      <dgm:spPr/>
    </dgm:pt>
    <dgm:pt modelId="{749622EF-1FB8-4EE1-A041-9F1491A257E7}" type="pres">
      <dgm:prSet presAssocID="{6C78DF2D-A935-4DE0-967A-8CDAF92A829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1195EB-AF3D-413A-9541-8F44BC4847B3}" type="pres">
      <dgm:prSet presAssocID="{6C78DF2D-A935-4DE0-967A-8CDAF92A829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ACFF39-7D05-4044-8729-589560534801}" type="presOf" srcId="{581A4A02-A0AF-40E3-AD6F-70ECB5CB2AD7}" destId="{F0786627-33F8-4432-B68E-B878B9DDBAEA}" srcOrd="0" destOrd="0" presId="urn:microsoft.com/office/officeart/2005/8/layout/vList5"/>
    <dgm:cxn modelId="{555D384E-8F44-4AD0-AF3F-AA10A5BEAF2F}" type="presOf" srcId="{0218DBEE-18EE-43C7-B6CA-573387E92BA4}" destId="{00A36310-4614-4841-B1D1-7557357C9215}" srcOrd="0" destOrd="0" presId="urn:microsoft.com/office/officeart/2005/8/layout/vList5"/>
    <dgm:cxn modelId="{7605365A-3D56-4AB6-A882-A3BAE9BE0753}" srcId="{581A4A02-A0AF-40E3-AD6F-70ECB5CB2AD7}" destId="{6C78DF2D-A935-4DE0-967A-8CDAF92A8292}" srcOrd="2" destOrd="0" parTransId="{F638E5DD-1451-4349-AEC4-4E2268CBEBD9}" sibTransId="{999DF905-A881-4E93-A846-82D347BA8991}"/>
    <dgm:cxn modelId="{305011EF-020D-40B9-A91D-9F2DC91657DB}" srcId="{6C78DF2D-A935-4DE0-967A-8CDAF92A8292}" destId="{7F39107F-983A-4CEA-AF07-4484DD20F40C}" srcOrd="0" destOrd="0" parTransId="{70FC7F40-515F-4DC4-B3A2-3D82DF1E93FF}" sibTransId="{4E1C8CC2-4EED-4FED-908F-CE9AC6CC3895}"/>
    <dgm:cxn modelId="{70E2F747-9F12-4659-A8DD-25A181601472}" srcId="{D284EA7F-7CFB-4166-8F12-2B32D5EDDFE9}" destId="{AE00A863-C2C0-499B-A8AD-E007613BED79}" srcOrd="0" destOrd="0" parTransId="{68C46237-DDB1-4AE4-93E1-BFC5D0BB705C}" sibTransId="{205696C7-0844-47A5-BCE6-C01A683732C9}"/>
    <dgm:cxn modelId="{B09191EA-6B00-4116-8D9C-B567D91F4D72}" type="presOf" srcId="{6A17F5E2-F15B-41EA-AEBA-0DD018F57A45}" destId="{96B2AB18-2874-4446-A814-576E52A7BF83}" srcOrd="0" destOrd="0" presId="urn:microsoft.com/office/officeart/2005/8/layout/vList5"/>
    <dgm:cxn modelId="{8637AB8C-FC56-4DCD-9A64-2BF0F3E51B83}" type="presOf" srcId="{7F39107F-983A-4CEA-AF07-4484DD20F40C}" destId="{B21195EB-AF3D-413A-9541-8F44BC4847B3}" srcOrd="0" destOrd="0" presId="urn:microsoft.com/office/officeart/2005/8/layout/vList5"/>
    <dgm:cxn modelId="{2DFDC698-31B5-48C4-AC3E-F570A835C2C4}" srcId="{581A4A02-A0AF-40E3-AD6F-70ECB5CB2AD7}" destId="{0218DBEE-18EE-43C7-B6CA-573387E92BA4}" srcOrd="0" destOrd="0" parTransId="{312EAFD8-8BF5-4481-94A0-12C27475A5FF}" sibTransId="{6AD5B9EE-CE31-4DCB-9060-65FC9D8DC75D}"/>
    <dgm:cxn modelId="{23B924ED-47E0-411E-8863-5C0893B582EF}" type="presOf" srcId="{6C78DF2D-A935-4DE0-967A-8CDAF92A8292}" destId="{749622EF-1FB8-4EE1-A041-9F1491A257E7}" srcOrd="0" destOrd="0" presId="urn:microsoft.com/office/officeart/2005/8/layout/vList5"/>
    <dgm:cxn modelId="{687EC8EC-73BE-41DD-BA2A-10389CBE9AD9}" srcId="{581A4A02-A0AF-40E3-AD6F-70ECB5CB2AD7}" destId="{D284EA7F-7CFB-4166-8F12-2B32D5EDDFE9}" srcOrd="1" destOrd="0" parTransId="{731D27B8-837F-4B34-BBCF-5627B4D7B304}" sibTransId="{2FD0AB26-555A-4BB9-9D57-8A905017FD0A}"/>
    <dgm:cxn modelId="{300FE5D0-40A9-4E0B-A440-8041FA387B5B}" srcId="{0218DBEE-18EE-43C7-B6CA-573387E92BA4}" destId="{6A17F5E2-F15B-41EA-AEBA-0DD018F57A45}" srcOrd="0" destOrd="0" parTransId="{6BC89891-4ADD-450E-A106-57FF30246929}" sibTransId="{CC3119D4-4B70-43E5-8DF3-B5C37980942F}"/>
    <dgm:cxn modelId="{A862A0E8-6F7B-4E69-A8EE-DB8BFC4FB4F6}" type="presOf" srcId="{AE00A863-C2C0-499B-A8AD-E007613BED79}" destId="{5E023FC3-332D-4472-85ED-53AC7925A2EB}" srcOrd="0" destOrd="0" presId="urn:microsoft.com/office/officeart/2005/8/layout/vList5"/>
    <dgm:cxn modelId="{E383791B-4195-4861-93CD-FF6CF1EEBA4A}" type="presOf" srcId="{D284EA7F-7CFB-4166-8F12-2B32D5EDDFE9}" destId="{1A76FD02-5A49-426B-8AF9-44E6E5FE3ACE}" srcOrd="0" destOrd="0" presId="urn:microsoft.com/office/officeart/2005/8/layout/vList5"/>
    <dgm:cxn modelId="{A0FCB9AC-5777-408C-AA38-4823F799ACEA}" type="presParOf" srcId="{F0786627-33F8-4432-B68E-B878B9DDBAEA}" destId="{E16E67BB-B301-4D3F-A413-4619A0F15922}" srcOrd="0" destOrd="0" presId="urn:microsoft.com/office/officeart/2005/8/layout/vList5"/>
    <dgm:cxn modelId="{B202E7A8-D21B-496F-9986-90C1393819CE}" type="presParOf" srcId="{E16E67BB-B301-4D3F-A413-4619A0F15922}" destId="{00A36310-4614-4841-B1D1-7557357C9215}" srcOrd="0" destOrd="0" presId="urn:microsoft.com/office/officeart/2005/8/layout/vList5"/>
    <dgm:cxn modelId="{98AA3DC5-5506-4D8E-843E-280EC43A0F3C}" type="presParOf" srcId="{E16E67BB-B301-4D3F-A413-4619A0F15922}" destId="{96B2AB18-2874-4446-A814-576E52A7BF83}" srcOrd="1" destOrd="0" presId="urn:microsoft.com/office/officeart/2005/8/layout/vList5"/>
    <dgm:cxn modelId="{40315070-BBAC-4164-BFB4-087613A6C238}" type="presParOf" srcId="{F0786627-33F8-4432-B68E-B878B9DDBAEA}" destId="{5D453A6C-737A-43D8-974D-65AC7AFCBE26}" srcOrd="1" destOrd="0" presId="urn:microsoft.com/office/officeart/2005/8/layout/vList5"/>
    <dgm:cxn modelId="{5FE95D31-B53F-46AE-8279-803AC98F8BC3}" type="presParOf" srcId="{F0786627-33F8-4432-B68E-B878B9DDBAEA}" destId="{86FECF93-F471-44C8-8005-84C1374DA3CB}" srcOrd="2" destOrd="0" presId="urn:microsoft.com/office/officeart/2005/8/layout/vList5"/>
    <dgm:cxn modelId="{9B084DF7-A3F6-4D4B-A116-C9947F85A13D}" type="presParOf" srcId="{86FECF93-F471-44C8-8005-84C1374DA3CB}" destId="{1A76FD02-5A49-426B-8AF9-44E6E5FE3ACE}" srcOrd="0" destOrd="0" presId="urn:microsoft.com/office/officeart/2005/8/layout/vList5"/>
    <dgm:cxn modelId="{23BE7FC1-9354-42E1-8C42-1291B4B72C18}" type="presParOf" srcId="{86FECF93-F471-44C8-8005-84C1374DA3CB}" destId="{5E023FC3-332D-4472-85ED-53AC7925A2EB}" srcOrd="1" destOrd="0" presId="urn:microsoft.com/office/officeart/2005/8/layout/vList5"/>
    <dgm:cxn modelId="{B3C535F0-0EF9-4D24-93A7-9891443BA569}" type="presParOf" srcId="{F0786627-33F8-4432-B68E-B878B9DDBAEA}" destId="{4A986B62-CB01-4B61-B6C1-8B2E06C155CC}" srcOrd="3" destOrd="0" presId="urn:microsoft.com/office/officeart/2005/8/layout/vList5"/>
    <dgm:cxn modelId="{CEE2C13F-CE9B-4E5E-AFAC-614853CD5BC4}" type="presParOf" srcId="{F0786627-33F8-4432-B68E-B878B9DDBAEA}" destId="{376DAAC2-09FF-495C-BA8A-704E097BDE0C}" srcOrd="4" destOrd="0" presId="urn:microsoft.com/office/officeart/2005/8/layout/vList5"/>
    <dgm:cxn modelId="{191E7347-3570-4EFA-987D-134749C26B72}" type="presParOf" srcId="{376DAAC2-09FF-495C-BA8A-704E097BDE0C}" destId="{749622EF-1FB8-4EE1-A041-9F1491A257E7}" srcOrd="0" destOrd="0" presId="urn:microsoft.com/office/officeart/2005/8/layout/vList5"/>
    <dgm:cxn modelId="{5D3759D8-9E36-4924-9811-869E34933158}" type="presParOf" srcId="{376DAAC2-09FF-495C-BA8A-704E097BDE0C}" destId="{B21195EB-AF3D-413A-9541-8F44BC4847B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809030-D722-4137-BA55-677F9E52652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4A6EA8-0109-4425-9A8F-B830F4D4BEA8}">
      <dgm:prSet phldrT="[Text]"/>
      <dgm:spPr>
        <a:xfrm>
          <a:off x="5411" y="844336"/>
          <a:ext cx="1677424" cy="1525407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Complaint received from regulator</a:t>
          </a:r>
        </a:p>
      </dgm:t>
    </dgm:pt>
    <dgm:pt modelId="{A0810769-91F9-4274-8386-BEA6E0C42D05}" type="parTrans" cxnId="{DF34E991-255C-4201-8CA1-273320C07D5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B97958A-517B-4FAD-8C27-04FD2AF2086E}" type="sibTrans" cxnId="{DF34E991-255C-4201-8CA1-273320C07D57}">
      <dgm:prSet/>
      <dgm:spPr>
        <a:xfrm>
          <a:off x="1850577" y="1399039"/>
          <a:ext cx="355613" cy="416001"/>
        </a:xfrm>
        <a:prstGeom prst="rightArrow">
          <a:avLst>
            <a:gd name="adj1" fmla="val 60000"/>
            <a:gd name="adj2" fmla="val 50000"/>
          </a:avLst>
        </a:prstGeom>
        <a:solidFill>
          <a:srgbClr val="4472C4"/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70766BBB-70BC-4AD8-9633-346514051884}">
      <dgm:prSet phldrT="[Text]"/>
      <dgm:spPr>
        <a:xfrm>
          <a:off x="2353804" y="844336"/>
          <a:ext cx="1677424" cy="1525407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RANT notified of complaint, given time to comply. RAR also notified. </a:t>
          </a:r>
        </a:p>
      </dgm:t>
    </dgm:pt>
    <dgm:pt modelId="{842CB782-374A-4C30-B988-138F1CBFE4D6}" type="parTrans" cxnId="{D4B92621-9E46-4B6A-A2E9-B79CDBAB2D3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CE3D3FC-0D33-4576-9FF1-D6F3115FB664}" type="sibTrans" cxnId="{D4B92621-9E46-4B6A-A2E9-B79CDBAB2D33}">
      <dgm:prSet/>
      <dgm:spPr>
        <a:xfrm rot="20410268">
          <a:off x="4186164" y="973279"/>
          <a:ext cx="374162" cy="416001"/>
        </a:xfrm>
        <a:prstGeom prst="rightArrow">
          <a:avLst>
            <a:gd name="adj1" fmla="val 60000"/>
            <a:gd name="adj2" fmla="val 50000"/>
          </a:avLst>
        </a:prstGeom>
        <a:solidFill>
          <a:srgbClr val="4472C4"/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C2CD2859-C34B-441A-A7F2-0CD3391F6626}">
      <dgm:prSet phldrT="[Text]"/>
      <dgm:spPr>
        <a:xfrm>
          <a:off x="4695338" y="0"/>
          <a:ext cx="1677424" cy="1525407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>
            <a:buNone/>
          </a:pPr>
          <a:r>
            <a:rPr lang="en-US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RANT addresses issue and complies with regulator</a:t>
          </a:r>
        </a:p>
      </dgm:t>
    </dgm:pt>
    <dgm:pt modelId="{2F8DDA7B-2627-4DAA-9A0B-48F38E8438F4}" type="parTrans" cxnId="{F3F5834E-341C-4F2E-BE2A-56481ABF829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6F6827B-1D71-460A-8260-0531129F1E6E}" type="sibTrans" cxnId="{F3F5834E-341C-4F2E-BE2A-56481ABF829E}">
      <dgm:prSet/>
      <dgm:spPr>
        <a:xfrm rot="1573134">
          <a:off x="4792699" y="1704350"/>
          <a:ext cx="225827" cy="416001"/>
        </a:xfrm>
        <a:prstGeom prst="rightArrow">
          <a:avLst>
            <a:gd name="adj1" fmla="val 60000"/>
            <a:gd name="adj2" fmla="val 50000"/>
          </a:avLst>
        </a:prstGeom>
        <a:solidFill>
          <a:srgbClr val="4472C4"/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8C00165E-8E2D-4A98-A253-FBF97889C5F8}">
      <dgm:prSet/>
      <dgm:spPr>
        <a:xfrm>
          <a:off x="7944491" y="1688673"/>
          <a:ext cx="1677424" cy="1525407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Corrective Action taken against RANT</a:t>
          </a:r>
        </a:p>
      </dgm:t>
    </dgm:pt>
    <dgm:pt modelId="{44C4E3B8-AEE0-415E-BDF0-757CA9D06BD7}" type="parTrans" cxnId="{7468F105-C92B-4C26-BF4E-BEB69C64620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5DB783A-B5AA-4C5C-B654-97D05436A757}" type="sibTrans" cxnId="{7468F105-C92B-4C26-BF4E-BEB69C64620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650775A-D9FF-46A6-8855-506DE97B6DD3}">
      <dgm:prSet/>
      <dgm:spPr>
        <a:xfrm>
          <a:off x="4684296" y="1688673"/>
          <a:ext cx="1677424" cy="1525407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RANT fails to respond or does not comply with regulator</a:t>
          </a:r>
        </a:p>
      </dgm:t>
    </dgm:pt>
    <dgm:pt modelId="{EF2D112D-68D8-4B89-9DA8-389E5A787897}" type="sibTrans" cxnId="{113CC5F7-F687-4B25-B7EA-28293C39D3A6}">
      <dgm:prSet/>
      <dgm:spPr>
        <a:xfrm>
          <a:off x="6757413" y="2243376"/>
          <a:ext cx="838868" cy="416001"/>
        </a:xfrm>
        <a:prstGeom prst="rightArrow">
          <a:avLst>
            <a:gd name="adj1" fmla="val 60000"/>
            <a:gd name="adj2" fmla="val 50000"/>
          </a:avLst>
        </a:prstGeom>
        <a:solidFill>
          <a:srgbClr val="4472C4"/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9E25F186-823C-423F-B580-FBBEA0E1227C}" type="parTrans" cxnId="{113CC5F7-F687-4B25-B7EA-28293C39D3A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8A9EF4D-D28E-4C02-8CA8-A4068B2FBBCD}" type="pres">
      <dgm:prSet presAssocID="{8B809030-D722-4137-BA55-677F9E52652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87F136-D8AC-49EB-A348-FAE21CDEDCBF}" type="pres">
      <dgm:prSet presAssocID="{8D4A6EA8-0109-4425-9A8F-B830F4D4BEA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B0ADC2-484B-497A-8308-D9C38B1155E2}" type="pres">
      <dgm:prSet presAssocID="{2B97958A-517B-4FAD-8C27-04FD2AF2086E}" presName="sibTrans" presStyleLbl="sibTrans2D1" presStyleIdx="0" presStyleCnt="4"/>
      <dgm:spPr/>
      <dgm:t>
        <a:bodyPr/>
        <a:lstStyle/>
        <a:p>
          <a:endParaRPr lang="en-US"/>
        </a:p>
      </dgm:t>
    </dgm:pt>
    <dgm:pt modelId="{3D77BF8E-BB99-43A9-AE4E-971638AAD830}" type="pres">
      <dgm:prSet presAssocID="{2B97958A-517B-4FAD-8C27-04FD2AF2086E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CB3E5705-9B1B-49D5-9427-8752BBE112E5}" type="pres">
      <dgm:prSet presAssocID="{70766BBB-70BC-4AD8-9633-34651405188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E69BB2-1BB4-4D54-81C4-9D7D19ED2A0B}" type="pres">
      <dgm:prSet presAssocID="{3CE3D3FC-0D33-4576-9FF1-D6F3115FB664}" presName="sibTrans" presStyleLbl="sibTrans2D1" presStyleIdx="1" presStyleCnt="4"/>
      <dgm:spPr/>
      <dgm:t>
        <a:bodyPr/>
        <a:lstStyle/>
        <a:p>
          <a:endParaRPr lang="en-US"/>
        </a:p>
      </dgm:t>
    </dgm:pt>
    <dgm:pt modelId="{C1313776-43A4-43A0-9883-B1C8B3807255}" type="pres">
      <dgm:prSet presAssocID="{3CE3D3FC-0D33-4576-9FF1-D6F3115FB664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06A2CB95-2857-4BE4-9C23-5C1A91283983}" type="pres">
      <dgm:prSet presAssocID="{C2CD2859-C34B-441A-A7F2-0CD3391F6626}" presName="node" presStyleLbl="node1" presStyleIdx="2" presStyleCnt="5" custLinFactNeighborX="-2668" custLinFactNeighborY="-619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A758DA-2DE4-481F-AA99-898F2D4B00B1}" type="pres">
      <dgm:prSet presAssocID="{B6F6827B-1D71-460A-8260-0531129F1E6E}" presName="sibTrans" presStyleLbl="sibTrans2D1" presStyleIdx="2" presStyleCnt="4" custAng="17750655" custScaleX="260973" custLinFactX="-319844" custLinFactNeighborX="-400000" custLinFactNeighborY="72803"/>
      <dgm:spPr/>
      <dgm:t>
        <a:bodyPr/>
        <a:lstStyle/>
        <a:p>
          <a:endParaRPr lang="en-US"/>
        </a:p>
      </dgm:t>
    </dgm:pt>
    <dgm:pt modelId="{1CB48EE6-AC37-4C6E-8E24-1D4DFFBAE5A4}" type="pres">
      <dgm:prSet presAssocID="{B6F6827B-1D71-460A-8260-0531129F1E6E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2E005173-5F2C-4960-92DE-5DEAA8C3F002}" type="pres">
      <dgm:prSet presAssocID="{6650775A-D9FF-46A6-8855-506DE97B6DD3}" presName="node" presStyleLbl="node1" presStyleIdx="3" presStyleCnt="5" custLinFactX="-100000" custLinFactNeighborX="-102668" custLinFactNeighborY="745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8543E9-2824-4BC3-8C28-DA5A9481FF56}" type="pres">
      <dgm:prSet presAssocID="{EF2D112D-68D8-4B89-9DA8-389E5A787897}" presName="sibTrans" presStyleLbl="sibTrans2D1" presStyleIdx="3" presStyleCnt="4"/>
      <dgm:spPr/>
      <dgm:t>
        <a:bodyPr/>
        <a:lstStyle/>
        <a:p>
          <a:endParaRPr lang="en-US"/>
        </a:p>
      </dgm:t>
    </dgm:pt>
    <dgm:pt modelId="{0C451128-EF52-4DFB-8B90-F1F35B1F441F}" type="pres">
      <dgm:prSet presAssocID="{EF2D112D-68D8-4B89-9DA8-389E5A787897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FFE0765D-F23E-48A6-A3AF-FF97B3403BCE}" type="pres">
      <dgm:prSet presAssocID="{8C00165E-8E2D-4A98-A253-FBF97889C5F8}" presName="node" presStyleLbl="node1" presStyleIdx="4" presStyleCnt="5" custLinFactX="-46710" custLinFactNeighborX="-100000" custLinFactNeighborY="706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68F105-C92B-4C26-BF4E-BEB69C64620B}" srcId="{8B809030-D722-4137-BA55-677F9E526527}" destId="{8C00165E-8E2D-4A98-A253-FBF97889C5F8}" srcOrd="4" destOrd="0" parTransId="{44C4E3B8-AEE0-415E-BDF0-757CA9D06BD7}" sibTransId="{A5DB783A-B5AA-4C5C-B654-97D05436A757}"/>
    <dgm:cxn modelId="{113CC5F7-F687-4B25-B7EA-28293C39D3A6}" srcId="{8B809030-D722-4137-BA55-677F9E526527}" destId="{6650775A-D9FF-46A6-8855-506DE97B6DD3}" srcOrd="3" destOrd="0" parTransId="{9E25F186-823C-423F-B580-FBBEA0E1227C}" sibTransId="{EF2D112D-68D8-4B89-9DA8-389E5A787897}"/>
    <dgm:cxn modelId="{9F453D02-9173-41E8-B54A-6D5FD39F1D31}" type="presOf" srcId="{2B97958A-517B-4FAD-8C27-04FD2AF2086E}" destId="{3D77BF8E-BB99-43A9-AE4E-971638AAD830}" srcOrd="1" destOrd="0" presId="urn:microsoft.com/office/officeart/2005/8/layout/process1"/>
    <dgm:cxn modelId="{75552DDC-5FC0-4DDF-A645-0F95C91075C4}" type="presOf" srcId="{2B97958A-517B-4FAD-8C27-04FD2AF2086E}" destId="{D9B0ADC2-484B-497A-8308-D9C38B1155E2}" srcOrd="0" destOrd="0" presId="urn:microsoft.com/office/officeart/2005/8/layout/process1"/>
    <dgm:cxn modelId="{F3F5834E-341C-4F2E-BE2A-56481ABF829E}" srcId="{8B809030-D722-4137-BA55-677F9E526527}" destId="{C2CD2859-C34B-441A-A7F2-0CD3391F6626}" srcOrd="2" destOrd="0" parTransId="{2F8DDA7B-2627-4DAA-9A0B-48F38E8438F4}" sibTransId="{B6F6827B-1D71-460A-8260-0531129F1E6E}"/>
    <dgm:cxn modelId="{3E53E39F-2454-4EFF-A81F-46C184AE0E4A}" type="presOf" srcId="{C2CD2859-C34B-441A-A7F2-0CD3391F6626}" destId="{06A2CB95-2857-4BE4-9C23-5C1A91283983}" srcOrd="0" destOrd="0" presId="urn:microsoft.com/office/officeart/2005/8/layout/process1"/>
    <dgm:cxn modelId="{E68E4D6C-B73D-4571-B32E-92F7FC6CD08C}" type="presOf" srcId="{EF2D112D-68D8-4B89-9DA8-389E5A787897}" destId="{058543E9-2824-4BC3-8C28-DA5A9481FF56}" srcOrd="0" destOrd="0" presId="urn:microsoft.com/office/officeart/2005/8/layout/process1"/>
    <dgm:cxn modelId="{D2E139DE-F78E-4F5E-AB42-6F0112A05E33}" type="presOf" srcId="{EF2D112D-68D8-4B89-9DA8-389E5A787897}" destId="{0C451128-EF52-4DFB-8B90-F1F35B1F441F}" srcOrd="1" destOrd="0" presId="urn:microsoft.com/office/officeart/2005/8/layout/process1"/>
    <dgm:cxn modelId="{C188E18C-9F6B-413E-86E7-192D94D7CE4C}" type="presOf" srcId="{3CE3D3FC-0D33-4576-9FF1-D6F3115FB664}" destId="{B3E69BB2-1BB4-4D54-81C4-9D7D19ED2A0B}" srcOrd="0" destOrd="0" presId="urn:microsoft.com/office/officeart/2005/8/layout/process1"/>
    <dgm:cxn modelId="{A2CC82FB-1050-4CB8-A5CE-E2ECE13B762F}" type="presOf" srcId="{B6F6827B-1D71-460A-8260-0531129F1E6E}" destId="{32A758DA-2DE4-481F-AA99-898F2D4B00B1}" srcOrd="0" destOrd="0" presId="urn:microsoft.com/office/officeart/2005/8/layout/process1"/>
    <dgm:cxn modelId="{B1A1A02D-90F3-41D5-A207-80A4D3FE782B}" type="presOf" srcId="{3CE3D3FC-0D33-4576-9FF1-D6F3115FB664}" destId="{C1313776-43A4-43A0-9883-B1C8B3807255}" srcOrd="1" destOrd="0" presId="urn:microsoft.com/office/officeart/2005/8/layout/process1"/>
    <dgm:cxn modelId="{82EACF4A-565A-45F2-98E6-8C9D439C31F5}" type="presOf" srcId="{6650775A-D9FF-46A6-8855-506DE97B6DD3}" destId="{2E005173-5F2C-4960-92DE-5DEAA8C3F002}" srcOrd="0" destOrd="0" presId="urn:microsoft.com/office/officeart/2005/8/layout/process1"/>
    <dgm:cxn modelId="{114B804F-E308-40E7-9D3E-07F3BF44A8C6}" type="presOf" srcId="{8C00165E-8E2D-4A98-A253-FBF97889C5F8}" destId="{FFE0765D-F23E-48A6-A3AF-FF97B3403BCE}" srcOrd="0" destOrd="0" presId="urn:microsoft.com/office/officeart/2005/8/layout/process1"/>
    <dgm:cxn modelId="{56C0E394-C926-4EA9-BE2A-913EDAA1FD3E}" type="presOf" srcId="{70766BBB-70BC-4AD8-9633-346514051884}" destId="{CB3E5705-9B1B-49D5-9427-8752BBE112E5}" srcOrd="0" destOrd="0" presId="urn:microsoft.com/office/officeart/2005/8/layout/process1"/>
    <dgm:cxn modelId="{D4B92621-9E46-4B6A-A2E9-B79CDBAB2D33}" srcId="{8B809030-D722-4137-BA55-677F9E526527}" destId="{70766BBB-70BC-4AD8-9633-346514051884}" srcOrd="1" destOrd="0" parTransId="{842CB782-374A-4C30-B988-138F1CBFE4D6}" sibTransId="{3CE3D3FC-0D33-4576-9FF1-D6F3115FB664}"/>
    <dgm:cxn modelId="{A6AB93F3-2522-4D5E-9FD0-105147C17CE3}" type="presOf" srcId="{8B809030-D722-4137-BA55-677F9E526527}" destId="{08A9EF4D-D28E-4C02-8CA8-A4068B2FBBCD}" srcOrd="0" destOrd="0" presId="urn:microsoft.com/office/officeart/2005/8/layout/process1"/>
    <dgm:cxn modelId="{DF34E991-255C-4201-8CA1-273320C07D57}" srcId="{8B809030-D722-4137-BA55-677F9E526527}" destId="{8D4A6EA8-0109-4425-9A8F-B830F4D4BEA8}" srcOrd="0" destOrd="0" parTransId="{A0810769-91F9-4274-8386-BEA6E0C42D05}" sibTransId="{2B97958A-517B-4FAD-8C27-04FD2AF2086E}"/>
    <dgm:cxn modelId="{ED19E6E6-E7FC-4FFC-878A-D37D1FE63702}" type="presOf" srcId="{B6F6827B-1D71-460A-8260-0531129F1E6E}" destId="{1CB48EE6-AC37-4C6E-8E24-1D4DFFBAE5A4}" srcOrd="1" destOrd="0" presId="urn:microsoft.com/office/officeart/2005/8/layout/process1"/>
    <dgm:cxn modelId="{777D1718-3A71-4DF0-83DF-384BEDCFD0F3}" type="presOf" srcId="{8D4A6EA8-0109-4425-9A8F-B830F4D4BEA8}" destId="{3087F136-D8AC-49EB-A348-FAE21CDEDCBF}" srcOrd="0" destOrd="0" presId="urn:microsoft.com/office/officeart/2005/8/layout/process1"/>
    <dgm:cxn modelId="{82C6E42F-153B-4196-8F95-03CC442EA493}" type="presParOf" srcId="{08A9EF4D-D28E-4C02-8CA8-A4068B2FBBCD}" destId="{3087F136-D8AC-49EB-A348-FAE21CDEDCBF}" srcOrd="0" destOrd="0" presId="urn:microsoft.com/office/officeart/2005/8/layout/process1"/>
    <dgm:cxn modelId="{16EFFC12-4988-4DF8-B701-9E72FBF0CA49}" type="presParOf" srcId="{08A9EF4D-D28E-4C02-8CA8-A4068B2FBBCD}" destId="{D9B0ADC2-484B-497A-8308-D9C38B1155E2}" srcOrd="1" destOrd="0" presId="urn:microsoft.com/office/officeart/2005/8/layout/process1"/>
    <dgm:cxn modelId="{11CAC71D-54A3-4343-8495-708BCBC06FF0}" type="presParOf" srcId="{D9B0ADC2-484B-497A-8308-D9C38B1155E2}" destId="{3D77BF8E-BB99-43A9-AE4E-971638AAD830}" srcOrd="0" destOrd="0" presId="urn:microsoft.com/office/officeart/2005/8/layout/process1"/>
    <dgm:cxn modelId="{63B2B2BF-64A1-4172-A20C-CA9370A86E1A}" type="presParOf" srcId="{08A9EF4D-D28E-4C02-8CA8-A4068B2FBBCD}" destId="{CB3E5705-9B1B-49D5-9427-8752BBE112E5}" srcOrd="2" destOrd="0" presId="urn:microsoft.com/office/officeart/2005/8/layout/process1"/>
    <dgm:cxn modelId="{E45B7434-E6F4-499F-8124-26E30D4D215C}" type="presParOf" srcId="{08A9EF4D-D28E-4C02-8CA8-A4068B2FBBCD}" destId="{B3E69BB2-1BB4-4D54-81C4-9D7D19ED2A0B}" srcOrd="3" destOrd="0" presId="urn:microsoft.com/office/officeart/2005/8/layout/process1"/>
    <dgm:cxn modelId="{0442B3ED-1046-423C-8270-75ECF9C33543}" type="presParOf" srcId="{B3E69BB2-1BB4-4D54-81C4-9D7D19ED2A0B}" destId="{C1313776-43A4-43A0-9883-B1C8B3807255}" srcOrd="0" destOrd="0" presId="urn:microsoft.com/office/officeart/2005/8/layout/process1"/>
    <dgm:cxn modelId="{0585C9E2-3E33-4CD2-A0C3-978597DB93C3}" type="presParOf" srcId="{08A9EF4D-D28E-4C02-8CA8-A4068B2FBBCD}" destId="{06A2CB95-2857-4BE4-9C23-5C1A91283983}" srcOrd="4" destOrd="0" presId="urn:microsoft.com/office/officeart/2005/8/layout/process1"/>
    <dgm:cxn modelId="{BD3B16EF-3FB6-49CF-9934-2E2ED7E14277}" type="presParOf" srcId="{08A9EF4D-D28E-4C02-8CA8-A4068B2FBBCD}" destId="{32A758DA-2DE4-481F-AA99-898F2D4B00B1}" srcOrd="5" destOrd="0" presId="urn:microsoft.com/office/officeart/2005/8/layout/process1"/>
    <dgm:cxn modelId="{6B8B2C01-C68C-4D1D-9487-A900A2AFD937}" type="presParOf" srcId="{32A758DA-2DE4-481F-AA99-898F2D4B00B1}" destId="{1CB48EE6-AC37-4C6E-8E24-1D4DFFBAE5A4}" srcOrd="0" destOrd="0" presId="urn:microsoft.com/office/officeart/2005/8/layout/process1"/>
    <dgm:cxn modelId="{443D0F84-B837-4503-BD8C-AB33F765DC8E}" type="presParOf" srcId="{08A9EF4D-D28E-4C02-8CA8-A4068B2FBBCD}" destId="{2E005173-5F2C-4960-92DE-5DEAA8C3F002}" srcOrd="6" destOrd="0" presId="urn:microsoft.com/office/officeart/2005/8/layout/process1"/>
    <dgm:cxn modelId="{3E95C0CF-A6E4-4BF8-9AA5-61C95484F9D8}" type="presParOf" srcId="{08A9EF4D-D28E-4C02-8CA8-A4068B2FBBCD}" destId="{058543E9-2824-4BC3-8C28-DA5A9481FF56}" srcOrd="7" destOrd="0" presId="urn:microsoft.com/office/officeart/2005/8/layout/process1"/>
    <dgm:cxn modelId="{4E13F32E-4289-4280-9E15-2AC2192EC960}" type="presParOf" srcId="{058543E9-2824-4BC3-8C28-DA5A9481FF56}" destId="{0C451128-EF52-4DFB-8B90-F1F35B1F441F}" srcOrd="0" destOrd="0" presId="urn:microsoft.com/office/officeart/2005/8/layout/process1"/>
    <dgm:cxn modelId="{A823B1EE-9C50-4958-844F-47D3CCAFCEB7}" type="presParOf" srcId="{08A9EF4D-D28E-4C02-8CA8-A4068B2FBBCD}" destId="{FFE0765D-F23E-48A6-A3AF-FF97B3403BCE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2AB18-2874-4446-A814-576E52A7BF83}">
      <dsp:nvSpPr>
        <dsp:cNvPr id="0" name=""/>
        <dsp:cNvSpPr/>
      </dsp:nvSpPr>
      <dsp:spPr>
        <a:xfrm rot="5400000">
          <a:off x="7278144" y="-3223340"/>
          <a:ext cx="514987" cy="7092365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This must be done at the Registrar Level. Regulators seeking the permanent deletion of a website should contact Registrars first for quickest resolution (</a:t>
          </a:r>
          <a:r>
            <a:rPr lang="en-GB" sz="12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Usually reserved for CSAM, trafficking, criminality or cyber security). </a:t>
          </a:r>
          <a:endParaRPr lang="en-US" sz="12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3989455" y="90489"/>
        <a:ext cx="7067225" cy="464707"/>
      </dsp:txXfrm>
    </dsp:sp>
    <dsp:sp modelId="{00A36310-4614-4841-B1D1-7557357C9215}">
      <dsp:nvSpPr>
        <dsp:cNvPr id="0" name=""/>
        <dsp:cNvSpPr/>
      </dsp:nvSpPr>
      <dsp:spPr>
        <a:xfrm>
          <a:off x="0" y="0"/>
          <a:ext cx="3989455" cy="643733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Takedown</a:t>
          </a:r>
        </a:p>
      </dsp:txBody>
      <dsp:txXfrm>
        <a:off x="31424" y="31424"/>
        <a:ext cx="3926607" cy="580885"/>
      </dsp:txXfrm>
    </dsp:sp>
    <dsp:sp modelId="{5E023FC3-332D-4472-85ED-53AC7925A2EB}">
      <dsp:nvSpPr>
        <dsp:cNvPr id="0" name=""/>
        <dsp:cNvSpPr/>
      </dsp:nvSpPr>
      <dsp:spPr>
        <a:xfrm rot="5400000">
          <a:off x="7278144" y="-2547419"/>
          <a:ext cx="514987" cy="7092365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The most common request. Regulators may seek a domain name to be immediately suspended to prevent consumer access to the website.  Access is still possible with a known IP address. Domain names may be suspended while a resolution is being reached, or a takedown arranged.</a:t>
          </a:r>
        </a:p>
      </dsp:txBody>
      <dsp:txXfrm rot="-5400000">
        <a:off x="3989455" y="766410"/>
        <a:ext cx="7067225" cy="464707"/>
      </dsp:txXfrm>
    </dsp:sp>
    <dsp:sp modelId="{1A76FD02-5A49-426B-8AF9-44E6E5FE3ACE}">
      <dsp:nvSpPr>
        <dsp:cNvPr id="0" name=""/>
        <dsp:cNvSpPr/>
      </dsp:nvSpPr>
      <dsp:spPr>
        <a:xfrm>
          <a:off x="0" y="676896"/>
          <a:ext cx="3989455" cy="643733"/>
        </a:xfrm>
        <a:prstGeom prst="roundRect">
          <a:avLst/>
        </a:prstGeo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Suspension</a:t>
          </a:r>
        </a:p>
      </dsp:txBody>
      <dsp:txXfrm>
        <a:off x="31424" y="708320"/>
        <a:ext cx="3926607" cy="580885"/>
      </dsp:txXfrm>
    </dsp:sp>
    <dsp:sp modelId="{B21195EB-AF3D-413A-9541-8F44BC4847B3}">
      <dsp:nvSpPr>
        <dsp:cNvPr id="0" name=""/>
        <dsp:cNvSpPr/>
      </dsp:nvSpPr>
      <dsp:spPr>
        <a:xfrm rot="5400000">
          <a:off x="7278144" y="-1871499"/>
          <a:ext cx="514987" cy="7092365"/>
        </a:xfrm>
        <a:prstGeom prst="round2SameRect">
          <a:avLst/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Unless otherwise requested, the standard process is to engage with the RANT and seek a resolution before any corrective actions are taken (generally relating to web content or fake </a:t>
          </a:r>
          <a:r>
            <a:rPr lang="en-US" sz="12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webshops</a:t>
          </a:r>
          <a:r>
            <a:rPr lang="en-US" sz="12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). </a:t>
          </a:r>
        </a:p>
      </dsp:txBody>
      <dsp:txXfrm rot="-5400000">
        <a:off x="3989455" y="1442330"/>
        <a:ext cx="7067225" cy="464707"/>
      </dsp:txXfrm>
    </dsp:sp>
    <dsp:sp modelId="{749622EF-1FB8-4EE1-A041-9F1491A257E7}">
      <dsp:nvSpPr>
        <dsp:cNvPr id="0" name=""/>
        <dsp:cNvSpPr/>
      </dsp:nvSpPr>
      <dsp:spPr>
        <a:xfrm>
          <a:off x="0" y="1352816"/>
          <a:ext cx="3989455" cy="643733"/>
        </a:xfrm>
        <a:prstGeom prst="roundRect">
          <a:avLst/>
        </a:prstGeom>
        <a:solidFill>
          <a:srgbClr val="70AD47">
            <a:lumMod val="75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Resolution</a:t>
          </a:r>
        </a:p>
      </dsp:txBody>
      <dsp:txXfrm>
        <a:off x="31424" y="1384240"/>
        <a:ext cx="3926607" cy="5808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87F136-D8AC-49EB-A348-FAE21CDEDCBF}">
      <dsp:nvSpPr>
        <dsp:cNvPr id="0" name=""/>
        <dsp:cNvSpPr/>
      </dsp:nvSpPr>
      <dsp:spPr>
        <a:xfrm>
          <a:off x="5597" y="826512"/>
          <a:ext cx="1735094" cy="1480252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Complaint received from regulator</a:t>
          </a:r>
        </a:p>
      </dsp:txBody>
      <dsp:txXfrm>
        <a:off x="48952" y="869867"/>
        <a:ext cx="1648384" cy="1393542"/>
      </dsp:txXfrm>
    </dsp:sp>
    <dsp:sp modelId="{D9B0ADC2-484B-497A-8308-D9C38B1155E2}">
      <dsp:nvSpPr>
        <dsp:cNvPr id="0" name=""/>
        <dsp:cNvSpPr/>
      </dsp:nvSpPr>
      <dsp:spPr>
        <a:xfrm>
          <a:off x="1914201" y="1351487"/>
          <a:ext cx="367840" cy="430303"/>
        </a:xfrm>
        <a:prstGeom prst="rightArrow">
          <a:avLst>
            <a:gd name="adj1" fmla="val 60000"/>
            <a:gd name="adj2" fmla="val 50000"/>
          </a:avLst>
        </a:prstGeom>
        <a:solidFill>
          <a:srgbClr val="4472C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1914201" y="1437548"/>
        <a:ext cx="257488" cy="258181"/>
      </dsp:txXfrm>
    </dsp:sp>
    <dsp:sp modelId="{CB3E5705-9B1B-49D5-9427-8752BBE112E5}">
      <dsp:nvSpPr>
        <dsp:cNvPr id="0" name=""/>
        <dsp:cNvSpPr/>
      </dsp:nvSpPr>
      <dsp:spPr>
        <a:xfrm>
          <a:off x="2434729" y="826512"/>
          <a:ext cx="1735094" cy="1480252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RANT notified of complaint, given time to comply. RAR also notified. </a:t>
          </a:r>
        </a:p>
      </dsp:txBody>
      <dsp:txXfrm>
        <a:off x="2478084" y="869867"/>
        <a:ext cx="1648384" cy="1393542"/>
      </dsp:txXfrm>
    </dsp:sp>
    <dsp:sp modelId="{B3E69BB2-1BB4-4D54-81C4-9D7D19ED2A0B}">
      <dsp:nvSpPr>
        <dsp:cNvPr id="0" name=""/>
        <dsp:cNvSpPr/>
      </dsp:nvSpPr>
      <dsp:spPr>
        <a:xfrm rot="20469477">
          <a:off x="4331252" y="934714"/>
          <a:ext cx="384694" cy="430303"/>
        </a:xfrm>
        <a:prstGeom prst="rightArrow">
          <a:avLst>
            <a:gd name="adj1" fmla="val 60000"/>
            <a:gd name="adj2" fmla="val 50000"/>
          </a:avLst>
        </a:prstGeom>
        <a:solidFill>
          <a:srgbClr val="4472C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4334344" y="1039411"/>
        <a:ext cx="269286" cy="258181"/>
      </dsp:txXfrm>
    </dsp:sp>
    <dsp:sp modelId="{06A2CB95-2857-4BE4-9C23-5C1A91283983}">
      <dsp:nvSpPr>
        <dsp:cNvPr id="0" name=""/>
        <dsp:cNvSpPr/>
      </dsp:nvSpPr>
      <dsp:spPr>
        <a:xfrm>
          <a:off x="4856767" y="0"/>
          <a:ext cx="1735094" cy="1480252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RANT addresses issue and complies with regulator</a:t>
          </a:r>
        </a:p>
      </dsp:txBody>
      <dsp:txXfrm>
        <a:off x="4900122" y="43355"/>
        <a:ext cx="1648384" cy="1393542"/>
      </dsp:txXfrm>
    </dsp:sp>
    <dsp:sp modelId="{32A758DA-2DE4-481F-AA99-898F2D4B00B1}">
      <dsp:nvSpPr>
        <dsp:cNvPr id="0" name=""/>
        <dsp:cNvSpPr/>
      </dsp:nvSpPr>
      <dsp:spPr>
        <a:xfrm rot="1574408">
          <a:off x="4939924" y="1667352"/>
          <a:ext cx="238977" cy="430303"/>
        </a:xfrm>
        <a:prstGeom prst="rightArrow">
          <a:avLst>
            <a:gd name="adj1" fmla="val 60000"/>
            <a:gd name="adj2" fmla="val 50000"/>
          </a:avLst>
        </a:prstGeom>
        <a:solidFill>
          <a:srgbClr val="4472C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 rot="10800000">
        <a:off x="4943618" y="1737564"/>
        <a:ext cx="167284" cy="258181"/>
      </dsp:txXfrm>
    </dsp:sp>
    <dsp:sp modelId="{2E005173-5F2C-4960-92DE-5DEAA8C3F002}">
      <dsp:nvSpPr>
        <dsp:cNvPr id="0" name=""/>
        <dsp:cNvSpPr/>
      </dsp:nvSpPr>
      <dsp:spPr>
        <a:xfrm>
          <a:off x="4845345" y="1653025"/>
          <a:ext cx="1735094" cy="1480252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RANT fails to respond or does not comply with regulator</a:t>
          </a:r>
        </a:p>
      </dsp:txBody>
      <dsp:txXfrm>
        <a:off x="4888700" y="1696380"/>
        <a:ext cx="1648384" cy="1393542"/>
      </dsp:txXfrm>
    </dsp:sp>
    <dsp:sp modelId="{058543E9-2824-4BC3-8C28-DA5A9481FF56}">
      <dsp:nvSpPr>
        <dsp:cNvPr id="0" name=""/>
        <dsp:cNvSpPr/>
      </dsp:nvSpPr>
      <dsp:spPr>
        <a:xfrm>
          <a:off x="6989737" y="2177999"/>
          <a:ext cx="867709" cy="430303"/>
        </a:xfrm>
        <a:prstGeom prst="rightArrow">
          <a:avLst>
            <a:gd name="adj1" fmla="val 60000"/>
            <a:gd name="adj2" fmla="val 50000"/>
          </a:avLst>
        </a:prstGeom>
        <a:solidFill>
          <a:srgbClr val="4472C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6989737" y="2264060"/>
        <a:ext cx="738618" cy="258181"/>
      </dsp:txXfrm>
    </dsp:sp>
    <dsp:sp modelId="{FFE0765D-F23E-48A6-A3AF-FF97B3403BCE}">
      <dsp:nvSpPr>
        <dsp:cNvPr id="0" name=""/>
        <dsp:cNvSpPr/>
      </dsp:nvSpPr>
      <dsp:spPr>
        <a:xfrm>
          <a:off x="8217627" y="1653025"/>
          <a:ext cx="1735094" cy="1480252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Corrective Action taken against RANT</a:t>
          </a:r>
        </a:p>
      </dsp:txBody>
      <dsp:txXfrm>
        <a:off x="8260982" y="1696380"/>
        <a:ext cx="1648384" cy="1393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18831" cy="495029"/>
          </a:xfrm>
          <a:prstGeom prst="rect">
            <a:avLst/>
          </a:prstGeom>
        </p:spPr>
        <p:txBody>
          <a:bodyPr vert="horz" lIns="94833" tIns="47416" rIns="94833" bIns="47416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1" cy="495029"/>
          </a:xfrm>
          <a:prstGeom prst="rect">
            <a:avLst/>
          </a:prstGeom>
        </p:spPr>
        <p:txBody>
          <a:bodyPr vert="horz" lIns="94833" tIns="47416" rIns="94833" bIns="47416" rtlCol="0"/>
          <a:lstStyle>
            <a:lvl1pPr algn="r">
              <a:defRPr sz="1300"/>
            </a:lvl1pPr>
          </a:lstStyle>
          <a:p>
            <a:fld id="{0696F2BE-2808-4D78-AA95-93500634FA72}" type="datetimeFigureOut">
              <a:rPr lang="en-GB" smtClean="0"/>
              <a:t>09/08/2023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22962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33" tIns="47416" rIns="94833" bIns="4741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6"/>
            <a:ext cx="5388610" cy="3884861"/>
          </a:xfrm>
          <a:prstGeom prst="rect">
            <a:avLst/>
          </a:prstGeom>
        </p:spPr>
        <p:txBody>
          <a:bodyPr vert="horz" lIns="94833" tIns="47416" rIns="94833" bIns="4741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371287"/>
            <a:ext cx="2918831" cy="495028"/>
          </a:xfrm>
          <a:prstGeom prst="rect">
            <a:avLst/>
          </a:prstGeom>
        </p:spPr>
        <p:txBody>
          <a:bodyPr vert="horz" lIns="94833" tIns="47416" rIns="94833" bIns="47416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7"/>
            <a:ext cx="2918831" cy="495028"/>
          </a:xfrm>
          <a:prstGeom prst="rect">
            <a:avLst/>
          </a:prstGeom>
        </p:spPr>
        <p:txBody>
          <a:bodyPr vert="horz" lIns="94833" tIns="47416" rIns="94833" bIns="47416" rtlCol="0" anchor="b"/>
          <a:lstStyle>
            <a:lvl1pPr algn="r">
              <a:defRPr sz="1300"/>
            </a:lvl1pPr>
          </a:lstStyle>
          <a:p>
            <a:fld id="{50471888-6981-484A-9504-701F5932F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08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[CIGI] From CENTR: On 2 May, the Euro </a:t>
            </a:r>
            <a:r>
              <a:rPr lang="en-I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Parl</a:t>
            </a:r>
            <a:r>
              <a:rPr lang="en-I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Council of the EU reached a provisional deal on CIGI regs that removes mentions of the domain info and alert system. But Commission will evaluate if a DIAS is needed after 18 months. Both institutions need to endorse this.  CENTR noted the text wasn’t public yet.</a:t>
            </a:r>
          </a:p>
          <a:p>
            <a:endParaRPr lang="en-I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I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[AGRI] From CENTR: On 22 May, European Parliament approved its final position for entering </a:t>
            </a:r>
            <a:r>
              <a:rPr lang="en-I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trilogue</a:t>
            </a:r>
            <a:r>
              <a:rPr lang="en-I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negotiations with the Council and Commission. Supports the DIAS.</a:t>
            </a:r>
          </a:p>
          <a:p>
            <a:endParaRPr lang="en-I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I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Mick: We received a list of the domains from </a:t>
            </a:r>
            <a:r>
              <a:rPr lang="en-I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Centr</a:t>
            </a:r>
            <a:r>
              <a:rPr lang="en-I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scanned our system,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I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6450 domains we were sent and we can see there are 93 domains registered with us with life cycle state.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855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800" b="1" dirty="0"/>
              <a:t>Things to consider when reviewing the RAP Process: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2800" b="1" dirty="0"/>
              <a:t>How best to formalize the intake form while tailoring it for each regulator (e.g., the needs and requests of the Gardai and health authority would be very different).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2800" b="1" dirty="0"/>
              <a:t>Should there be a separate form for Data Requests? Or captured under the central RAP form?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437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Details on the working plan discussed in this deck later on (5.4 and 5.5)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327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Allow DECC representative to provide any updates if any?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121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(.be, .at, .</a:t>
            </a:r>
            <a:r>
              <a:rPr lang="en-IE" dirty="0" err="1"/>
              <a:t>si</a:t>
            </a:r>
            <a:r>
              <a:rPr lang="en-IE" dirty="0"/>
              <a:t>, .</a:t>
            </a:r>
            <a:r>
              <a:rPr lang="en-IE" dirty="0" err="1"/>
              <a:t>sk</a:t>
            </a:r>
            <a:r>
              <a:rPr lang="en-IE" dirty="0"/>
              <a:t>, .</a:t>
            </a:r>
            <a:r>
              <a:rPr lang="en-IE" dirty="0" err="1"/>
              <a:t>pt</a:t>
            </a:r>
            <a:r>
              <a:rPr lang="en-IE" dirty="0"/>
              <a:t> discussed preparing for NIS2)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982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8307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5212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PAC Recap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666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34836" y="2382982"/>
            <a:ext cx="9144000" cy="193949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TITLE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4836" y="4322474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  <a:p>
            <a:r>
              <a:rPr lang="en-US" dirty="0"/>
              <a:t>Subtitle</a:t>
            </a:r>
            <a:endParaRPr lang="en-IE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650182"/>
            <a:ext cx="12192000" cy="207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1" y="-34932"/>
            <a:ext cx="4835825" cy="241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12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34836" y="2382982"/>
            <a:ext cx="9144000" cy="1939492"/>
          </a:xfr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4836" y="4322474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  <a:p>
            <a:r>
              <a:rPr lang="en-US" dirty="0"/>
              <a:t>Subtitle</a:t>
            </a:r>
            <a:endParaRPr lang="en-IE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650182"/>
            <a:ext cx="12192000" cy="207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176" y="-17370"/>
            <a:ext cx="4800703" cy="240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80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27270"/>
            <a:ext cx="10515600" cy="112062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7899"/>
            <a:ext cx="10515600" cy="391001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5" y="0"/>
            <a:ext cx="2657476" cy="13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47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27270"/>
            <a:ext cx="10515600" cy="1120629"/>
          </a:xfrm>
        </p:spPr>
        <p:txBody>
          <a:bodyPr/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7899"/>
            <a:ext cx="10515600" cy="3910013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1" y="-17369"/>
            <a:ext cx="2816040" cy="140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877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8575"/>
            <a:ext cx="10515600" cy="835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33600"/>
            <a:ext cx="5181600" cy="404336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33600"/>
            <a:ext cx="5181600" cy="404336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657476" cy="13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06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85982" y="2406361"/>
            <a:ext cx="10515600" cy="1325563"/>
          </a:xfrm>
        </p:spPr>
        <p:txBody>
          <a:bodyPr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Section header</a:t>
            </a:r>
            <a:endParaRPr lang="en-IE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5" y="0"/>
            <a:ext cx="2657476" cy="13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89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85982" y="2406361"/>
            <a:ext cx="10515600" cy="1325563"/>
          </a:xfrm>
        </p:spPr>
        <p:txBody>
          <a:bodyPr>
            <a:normAutofit/>
          </a:bodyPr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Section header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1" y="-17369"/>
            <a:ext cx="2816040" cy="140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8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39000" y="628505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8" name="Rectangle 7"/>
          <p:cNvSpPr/>
          <p:nvPr userDrawn="1"/>
        </p:nvSpPr>
        <p:spPr>
          <a:xfrm>
            <a:off x="0" y="6650182"/>
            <a:ext cx="12192000" cy="207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724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52" r:id="rId5"/>
    <p:sldLayoutId id="2147483654" r:id="rId6"/>
    <p:sldLayoutId id="2147483661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are.ie/policy-development-process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9590" y="2046098"/>
            <a:ext cx="9144000" cy="193949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IE" sz="4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Advisory Committee</a:t>
            </a:r>
            <a:r>
              <a:rPr lang="en-IE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E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E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5586" y="4149220"/>
            <a:ext cx="9144000" cy="1655762"/>
          </a:xfrm>
        </p:spPr>
        <p:txBody>
          <a:bodyPr/>
          <a:lstStyle/>
          <a:p>
            <a: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IE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May 2023</a:t>
            </a:r>
            <a:b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 – PAC</a:t>
            </a:r>
            <a:r>
              <a:rPr lang="en-IE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21957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A4EB095-C789-41FF-93BB-BB22F264BD6B}"/>
              </a:ext>
            </a:extLst>
          </p:cNvPr>
          <p:cNvSpPr txBox="1"/>
          <p:nvPr/>
        </p:nvSpPr>
        <p:spPr>
          <a:xfrm>
            <a:off x="4104240" y="410307"/>
            <a:ext cx="49907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4.2 Handling of technical abuse </a:t>
            </a:r>
            <a:endParaRPr lang="en-IE" sz="2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64FD77-4DBF-411C-AAA2-53D2FA4A2F41}"/>
              </a:ext>
            </a:extLst>
          </p:cNvPr>
          <p:cNvSpPr txBox="1"/>
          <p:nvPr/>
        </p:nvSpPr>
        <p:spPr>
          <a:xfrm>
            <a:off x="106266" y="2015304"/>
            <a:ext cx="21525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Handling of online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Technical abuse:-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use of Phishing, Malware, botnets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Netcraft service:- </a:t>
            </a:r>
            <a:b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E" sz="1400" b="1" dirty="0">
                <a:latin typeface="Arial" panose="020B0604020202020204" pitchFamily="34" charset="0"/>
                <a:cs typeface="Arial" panose="020B0604020202020204" pitchFamily="34" charset="0"/>
              </a:rPr>
              <a:t>97</a:t>
            </a:r>
            <a:r>
              <a:rPr lang="en-IE" sz="1400" dirty="0"/>
              <a:t> </a:t>
            </a:r>
            <a:r>
              <a:rPr lang="en-IE" sz="1400" dirty="0">
                <a:solidFill>
                  <a:srgbClr val="FF0000"/>
                </a:solidFill>
              </a:rPr>
              <a:t>takedowns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01 Mar ‘23 to 24 May ‘23</a:t>
            </a:r>
          </a:p>
        </p:txBody>
      </p:sp>
      <p:pic>
        <p:nvPicPr>
          <p:cNvPr id="1028" name="Picture 1">
            <a:extLst>
              <a:ext uri="{FF2B5EF4-FFF2-40B4-BE49-F238E27FC236}">
                <a16:creationId xmlns:a16="http://schemas.microsoft.com/office/drawing/2014/main" id="{3704E2DB-8F1A-42A9-92FC-C5BFA08E73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9286" y="1073802"/>
            <a:ext cx="9143999" cy="537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880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 dirty="0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597CC7-5321-4CC8-92E9-04EA65AE2C6E}"/>
              </a:ext>
            </a:extLst>
          </p:cNvPr>
          <p:cNvSpPr txBox="1">
            <a:spLocks/>
          </p:cNvSpPr>
          <p:nvPr/>
        </p:nvSpPr>
        <p:spPr>
          <a:xfrm>
            <a:off x="548640" y="1909713"/>
            <a:ext cx="11015003" cy="444771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900" dirty="0"/>
              <a:t> Met on 18 May 2023 to get approval in principal for an NIS2 Working Plan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900" dirty="0"/>
              <a:t>A Project Initiation Document which outlined the proposed approach and NIS2 work plan was accepted by the WG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900" dirty="0"/>
              <a:t> With the approach approved, several Action Items now underway: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800" dirty="0"/>
              <a:t>Anonymous Registrar Survey that assesses capabilities &amp; awareness of NIS2 (distributed this week)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800" dirty="0"/>
              <a:t>A report of potential impacts on .IE’s policies and procedures from NIS2 (Work-In-Progress)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900" dirty="0"/>
              <a:t>Next WG meeting TBD, but will strive to meet monthly (frequency will likely increase) as needed</a:t>
            </a:r>
            <a:endParaRPr lang="en-US" sz="1900" dirty="0"/>
          </a:p>
          <a:p>
            <a:pPr>
              <a:buFont typeface="Wingdings" panose="05000000000000000000" pitchFamily="2" charset="2"/>
              <a:buChar char="Ø"/>
            </a:pPr>
            <a:endParaRPr lang="en-US" sz="19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095561" y="931459"/>
            <a:ext cx="7598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5.1 Updates from the NIS2 working group (Meeting on 18 May 2023)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382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43749" y="500572"/>
            <a:ext cx="82232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 dirty="0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597CC7-5321-4CC8-92E9-04EA65AE2C6E}"/>
              </a:ext>
            </a:extLst>
          </p:cNvPr>
          <p:cNvSpPr txBox="1">
            <a:spLocks/>
          </p:cNvSpPr>
          <p:nvPr/>
        </p:nvSpPr>
        <p:spPr>
          <a:xfrm>
            <a:off x="609599" y="1606635"/>
            <a:ext cx="11209713" cy="43513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IE" sz="1800" dirty="0"/>
              <a:t>Recap: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IE" sz="1800" dirty="0"/>
              <a:t>  10 November 2022 – NIS2 adopted by Council of the EU and European Parliament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dirty="0"/>
              <a:t>  16 January 2023 – NIS2 comes into force, beginning countdown to transposition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dirty="0"/>
              <a:t>  </a:t>
            </a:r>
            <a:r>
              <a:rPr lang="en-US" sz="1800" b="1" dirty="0"/>
              <a:t>17</a:t>
            </a:r>
            <a:r>
              <a:rPr lang="en-US" sz="1800" dirty="0"/>
              <a:t> </a:t>
            </a:r>
            <a:r>
              <a:rPr lang="en-US" sz="1800" b="1" dirty="0"/>
              <a:t>October 17 2024</a:t>
            </a:r>
            <a:r>
              <a:rPr lang="en-US" sz="1800" dirty="0"/>
              <a:t> – Deadline to transpose NIS2 into Irish National Law</a:t>
            </a:r>
            <a:endParaRPr lang="en-US" sz="1800" i="1" dirty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IE" sz="16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At PAC 34 ( 23 March 2023):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Representative from Department of Environment, Climate &amp; Communications indicated that early engagement on NIS2 was planned for </a:t>
            </a:r>
            <a:r>
              <a:rPr lang="en-US" sz="1800" b="1" dirty="0"/>
              <a:t>Q2 2023.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/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It was expected that work on the legislative process (drafting Heads of the Bill) would commence in </a:t>
            </a:r>
            <a:r>
              <a:rPr lang="en-US" sz="1800" b="1" dirty="0"/>
              <a:t>Q3 2023</a:t>
            </a:r>
            <a:r>
              <a:rPr lang="en-US" sz="1800" dirty="0"/>
              <a:t>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E02CB8-68E3-4007-B502-AE0A8874911D}"/>
              </a:ext>
            </a:extLst>
          </p:cNvPr>
          <p:cNvSpPr txBox="1"/>
          <p:nvPr/>
        </p:nvSpPr>
        <p:spPr>
          <a:xfrm>
            <a:off x="3048000" y="931459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5.2 Road to legislation/regulations in Ireland: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F201EA4-A1E0-4B93-A7A5-8D6130BBCBD1}"/>
              </a:ext>
            </a:extLst>
          </p:cNvPr>
          <p:cNvSpPr/>
          <p:nvPr/>
        </p:nvSpPr>
        <p:spPr>
          <a:xfrm rot="10800000">
            <a:off x="8868015" y="2700939"/>
            <a:ext cx="883664" cy="57630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1110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 dirty="0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597CC7-5321-4CC8-92E9-04EA65AE2C6E}"/>
              </a:ext>
            </a:extLst>
          </p:cNvPr>
          <p:cNvSpPr txBox="1">
            <a:spLocks/>
          </p:cNvSpPr>
          <p:nvPr/>
        </p:nvSpPr>
        <p:spPr>
          <a:xfrm>
            <a:off x="548640" y="1478826"/>
            <a:ext cx="10968446" cy="444771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900" dirty="0"/>
              <a:t> </a:t>
            </a:r>
            <a:r>
              <a:rPr lang="en-GB" sz="1900" dirty="0"/>
              <a:t>CENTR Jamboree upcoming – More updates expected.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900" dirty="0"/>
              <a:t>Recent CENTR Legal &amp; Regulatory Tour de Table held 16 May 2023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500" dirty="0"/>
              <a:t> ccTLDs in preliminary stages of preparing for NIS2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500" dirty="0"/>
              <a:t>Experiences wide-ranging (for example, .at expects government to follow directives closely, while .be expects a “maximalist” approach).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9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125908" y="931459"/>
            <a:ext cx="8391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5.3 Key Emerging Issues -Updates from CENTR &amp; fellow ccTLDs across EU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458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 dirty="0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597CC7-5321-4CC8-92E9-04EA65AE2C6E}"/>
              </a:ext>
            </a:extLst>
          </p:cNvPr>
          <p:cNvSpPr txBox="1">
            <a:spLocks/>
          </p:cNvSpPr>
          <p:nvPr/>
        </p:nvSpPr>
        <p:spPr>
          <a:xfrm>
            <a:off x="548640" y="1362346"/>
            <a:ext cx="10529455" cy="516112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900" dirty="0"/>
              <a:t>Concentrate effort into 3 Focus Areas: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Alignment</a:t>
            </a:r>
            <a:r>
              <a:rPr lang="en-GB" sz="1600" dirty="0"/>
              <a:t> – Ensure that .IE policies and procedures comply with legislation.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Advocacy</a:t>
            </a:r>
            <a:r>
              <a:rPr lang="en-GB" sz="1600" dirty="0"/>
              <a:t> – Frequently collaborate with policymakers and present the concerns of stakeholders.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b="1" dirty="0"/>
              <a:t>Awareness</a:t>
            </a:r>
            <a:r>
              <a:rPr lang="en-US" sz="1600" dirty="0"/>
              <a:t> – Inform stakeholders of upcoming changes, and preparing them for policy changes.</a:t>
            </a:r>
            <a:endParaRPr lang="en-US" sz="16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900" dirty="0"/>
              <a:t>Key Deliverables Include: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Impact Report</a:t>
            </a:r>
            <a:r>
              <a:rPr lang="en-GB" sz="1600" dirty="0"/>
              <a:t> –  Report on potential impacts of NIS2 on the .</a:t>
            </a:r>
            <a:r>
              <a:rPr lang="en-GB" sz="1600" dirty="0" err="1"/>
              <a:t>ie</a:t>
            </a:r>
            <a:r>
              <a:rPr lang="en-GB" sz="1600" dirty="0"/>
              <a:t> namespace.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What-We-Heard Report</a:t>
            </a:r>
            <a:r>
              <a:rPr lang="en-GB" sz="1600" dirty="0"/>
              <a:t> – Report summarizing stakeholder input, and partners’ input.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b="1" dirty="0"/>
              <a:t>Policy Options</a:t>
            </a:r>
            <a:r>
              <a:rPr lang="en-US" sz="1600" dirty="0"/>
              <a:t> – An evergreen document of proposed policy changes. Updated as legislation progresses.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b="1" dirty="0"/>
              <a:t>White Papers/Open Letters/Blogs, </a:t>
            </a:r>
            <a:r>
              <a:rPr lang="en-US" sz="1600" b="1" dirty="0" err="1"/>
              <a:t>etc</a:t>
            </a:r>
            <a:r>
              <a:rPr lang="en-US" sz="1600" b="1" dirty="0"/>
              <a:t>…</a:t>
            </a:r>
            <a:r>
              <a:rPr lang="en-US" sz="1600" dirty="0"/>
              <a:t> –  Products used for consultations, advocacy, and awareness building.</a:t>
            </a:r>
            <a:endParaRPr lang="en-US" sz="16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900" dirty="0"/>
              <a:t>Key trade offs that must be balanced: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Effectiveness </a:t>
            </a:r>
            <a:r>
              <a:rPr lang="en-GB" sz="1600" dirty="0"/>
              <a:t>–  Does the policy address the issue (is it compliant with NIS2?)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b="1" dirty="0"/>
              <a:t>Efficiency </a:t>
            </a:r>
            <a:r>
              <a:rPr lang="en-GB" sz="1600" dirty="0"/>
              <a:t>– Is the policy scalable and not unduly burdensome?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b="1" dirty="0"/>
              <a:t>Equitability </a:t>
            </a:r>
            <a:r>
              <a:rPr lang="en-US" sz="1600" dirty="0"/>
              <a:t>– Does the policy unduly disadvantage, or advantage, any particular group?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b="1" dirty="0"/>
              <a:t>Enforceability </a:t>
            </a:r>
            <a:r>
              <a:rPr lang="en-US" sz="1600" dirty="0"/>
              <a:t>–  Is the policy reasonable to expect, and impose, compliance upon?</a:t>
            </a:r>
            <a:endParaRPr lang="en-US" sz="1600" b="1" dirty="0"/>
          </a:p>
          <a:p>
            <a:pPr marL="457200" lvl="1" indent="0">
              <a:lnSpc>
                <a:spcPct val="100000"/>
              </a:lnSpc>
              <a:buNone/>
            </a:pPr>
            <a:endParaRPr lang="en-US" sz="1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125908" y="931459"/>
            <a:ext cx="8391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5.4 NIS2 Working Plan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651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 dirty="0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132150" y="931459"/>
            <a:ext cx="4295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5.5 NIS2 Mandate Tracker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1814B8-9F0B-4CA4-B57C-0424E9D68036}"/>
              </a:ext>
            </a:extLst>
          </p:cNvPr>
          <p:cNvSpPr txBox="1"/>
          <p:nvPr/>
        </p:nvSpPr>
        <p:spPr>
          <a:xfrm>
            <a:off x="6400800" y="6172762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Actions taken since last PAC Meeting (23 March 2023)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BCCA83-CD6A-4050-B425-75847E4FB5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889775"/>
              </p:ext>
            </p:extLst>
          </p:nvPr>
        </p:nvGraphicFramePr>
        <p:xfrm>
          <a:off x="411955" y="1547446"/>
          <a:ext cx="11368089" cy="4329388"/>
        </p:xfrm>
        <a:graphic>
          <a:graphicData uri="http://schemas.openxmlformats.org/drawingml/2006/table">
            <a:tbl>
              <a:tblPr firstRow="1" bandRow="1"/>
              <a:tblGrid>
                <a:gridCol w="3789363">
                  <a:extLst>
                    <a:ext uri="{9D8B030D-6E8A-4147-A177-3AD203B41FA5}">
                      <a16:colId xmlns:a16="http://schemas.microsoft.com/office/drawing/2014/main" val="2406520411"/>
                    </a:ext>
                  </a:extLst>
                </a:gridCol>
                <a:gridCol w="3789363">
                  <a:extLst>
                    <a:ext uri="{9D8B030D-6E8A-4147-A177-3AD203B41FA5}">
                      <a16:colId xmlns:a16="http://schemas.microsoft.com/office/drawing/2014/main" val="79476775"/>
                    </a:ext>
                  </a:extLst>
                </a:gridCol>
                <a:gridCol w="3789363">
                  <a:extLst>
                    <a:ext uri="{9D8B030D-6E8A-4147-A177-3AD203B41FA5}">
                      <a16:colId xmlns:a16="http://schemas.microsoft.com/office/drawing/2014/main" val="3208596750"/>
                    </a:ext>
                  </a:extLst>
                </a:gridCol>
              </a:tblGrid>
              <a:tr h="13238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Alignment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Ensure that .IE Policies and Processes are aligned with NIS2 requirements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Advocacy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Frequently present the concerns and views of stakeholders to policymakers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Awareness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Actively inform Registrars of impending changes from NIS2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0080950"/>
                  </a:ext>
                </a:extLst>
              </a:tr>
              <a:tr h="20394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983335"/>
                  </a:ext>
                </a:extLst>
              </a:tr>
              <a:tr h="9660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Comprehensive plan of action was presented and approved by the NIS2 Working Group (May 18, 2023)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Registrar Survey developed and distributed (May 22, 2023)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Registrar Survey developed and distributed (May 22, 2023)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565073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E2B94891-6749-4AEA-AF6D-D42BD2FD5921}"/>
              </a:ext>
            </a:extLst>
          </p:cNvPr>
          <p:cNvSpPr/>
          <p:nvPr/>
        </p:nvSpPr>
        <p:spPr>
          <a:xfrm>
            <a:off x="1566817" y="3111105"/>
            <a:ext cx="1378827" cy="1378827"/>
          </a:xfrm>
          <a:prstGeom prst="ellipse">
            <a:avLst/>
          </a:prstGeom>
          <a:solidFill>
            <a:srgbClr val="0C7CF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 taken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25AB65B-4895-4B27-BD41-39A12E7B370D}"/>
              </a:ext>
            </a:extLst>
          </p:cNvPr>
          <p:cNvSpPr/>
          <p:nvPr/>
        </p:nvSpPr>
        <p:spPr>
          <a:xfrm>
            <a:off x="5406586" y="3111104"/>
            <a:ext cx="1378827" cy="1378827"/>
          </a:xfrm>
          <a:prstGeom prst="ellipse">
            <a:avLst/>
          </a:prstGeom>
          <a:solidFill>
            <a:srgbClr val="07ABD9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 taken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1FF5C40-9FCF-42A3-9D8A-25757965FA48}"/>
              </a:ext>
            </a:extLst>
          </p:cNvPr>
          <p:cNvSpPr/>
          <p:nvPr/>
        </p:nvSpPr>
        <p:spPr>
          <a:xfrm>
            <a:off x="9246355" y="3111103"/>
            <a:ext cx="1378827" cy="1378827"/>
          </a:xfrm>
          <a:prstGeom prst="ellipse">
            <a:avLst/>
          </a:prstGeom>
          <a:solidFill>
            <a:srgbClr val="3CB4B7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 taken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4080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69914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AOB</a:t>
            </a:r>
            <a:endParaRPr lang="en-IE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471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324" y="2821873"/>
            <a:ext cx="10515600" cy="1325563"/>
          </a:xfrm>
        </p:spPr>
        <p:txBody>
          <a:bodyPr>
            <a:noAutofit/>
          </a:bodyPr>
          <a:lstStyle/>
          <a:p>
            <a:r>
              <a:rPr lang="en-IE" sz="4400" dirty="0"/>
              <a:t>7. Next Meeting</a:t>
            </a:r>
            <a:br>
              <a:rPr lang="en-IE" sz="4400" dirty="0"/>
            </a:br>
            <a:r>
              <a:rPr lang="en-IE" sz="4400" dirty="0"/>
              <a:t/>
            </a:r>
            <a:br>
              <a:rPr lang="en-IE" sz="4400" dirty="0"/>
            </a:br>
            <a:r>
              <a:rPr lang="en-IE" sz="4400" dirty="0"/>
              <a:t/>
            </a:r>
            <a:br>
              <a:rPr lang="en-IE" sz="4400" dirty="0"/>
            </a:br>
            <a:r>
              <a:rPr lang="en-IE" sz="4400" dirty="0"/>
              <a:t>Proposed date:</a:t>
            </a:r>
            <a:br>
              <a:rPr lang="en-IE" sz="4400" dirty="0"/>
            </a:br>
            <a:r>
              <a:rPr lang="en-IE" sz="4400" dirty="0"/>
              <a:t/>
            </a:r>
            <a:br>
              <a:rPr lang="en-IE" sz="4400" dirty="0"/>
            </a:br>
            <a:r>
              <a:rPr lang="en-IE" sz="4400" dirty="0"/>
              <a:t>September 2023</a:t>
            </a:r>
          </a:p>
        </p:txBody>
      </p:sp>
    </p:spTree>
    <p:extLst>
      <p:ext uri="{BB962C8B-B14F-4D97-AF65-F5344CB8AC3E}">
        <p14:creationId xmlns:p14="http://schemas.microsoft.com/office/powerpoint/2010/main" val="1468001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73352" y="1593451"/>
            <a:ext cx="8895934" cy="4216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900" dirty="0">
                <a:latin typeface="Arial" panose="020B0604020202020204" pitchFamily="34" charset="0"/>
                <a:cs typeface="Arial" panose="020B0604020202020204" pitchFamily="34" charset="0"/>
              </a:rPr>
              <a:t>Membership Matters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900" dirty="0">
                <a:latin typeface="Arial" panose="020B0604020202020204" pitchFamily="34" charset="0"/>
                <a:cs typeface="Arial" panose="020B0604020202020204" pitchFamily="34" charset="0"/>
              </a:rPr>
              <a:t>Minutes from the PAC #34 meeting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900" dirty="0">
                <a:latin typeface="Arial" panose="020B0604020202020204" pitchFamily="34" charset="0"/>
                <a:cs typeface="Arial" panose="020B0604020202020204" pitchFamily="34" charset="0"/>
              </a:rPr>
              <a:t>Matters arising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en-IE" sz="1600" i="1" dirty="0">
                <a:latin typeface="Arial" panose="020B0604020202020204" pitchFamily="34" charset="0"/>
                <a:cs typeface="Arial" panose="020B0604020202020204" pitchFamily="34" charset="0"/>
              </a:rPr>
              <a:t>Domain Alert System to protect CI products with geographical origin and reputation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900" dirty="0">
                <a:latin typeface="Arial" panose="020B0604020202020204" pitchFamily="34" charset="0"/>
                <a:cs typeface="Arial" panose="020B0604020202020204" pitchFamily="34" charset="0"/>
              </a:rPr>
              <a:t>Handling of online abuse which uses the .</a:t>
            </a:r>
            <a:r>
              <a:rPr lang="en-IE" sz="1900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IE" sz="1900" dirty="0">
                <a:latin typeface="Arial" panose="020B0604020202020204" pitchFamily="34" charset="0"/>
                <a:cs typeface="Arial" panose="020B0604020202020204" pitchFamily="34" charset="0"/>
              </a:rPr>
              <a:t> namespace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en-IE" sz="1600" i="1" dirty="0">
                <a:latin typeface="Arial" panose="020B0604020202020204" pitchFamily="34" charset="0"/>
                <a:cs typeface="Arial" panose="020B0604020202020204" pitchFamily="34" charset="0"/>
              </a:rPr>
              <a:t>4.1 illegality online (GNCCB protocol)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en-IE" sz="1600" i="1" dirty="0">
                <a:latin typeface="Arial" panose="020B0604020202020204" pitchFamily="34" charset="0"/>
                <a:cs typeface="Arial" panose="020B0604020202020204" pitchFamily="34" charset="0"/>
              </a:rPr>
              <a:t>4.2 tech abuse (Netcraft stats)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n-IE" sz="1900" dirty="0">
                <a:latin typeface="Arial" panose="020B0604020202020204" pitchFamily="34" charset="0"/>
                <a:cs typeface="Arial" panose="020B0604020202020204" pitchFamily="34" charset="0"/>
              </a:rPr>
              <a:t>NIS 2 update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900" dirty="0">
                <a:latin typeface="Arial" panose="020B0604020202020204" pitchFamily="34" charset="0"/>
                <a:cs typeface="Arial" panose="020B0604020202020204" pitchFamily="34" charset="0"/>
              </a:rPr>
              <a:t>AOB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900" dirty="0">
                <a:latin typeface="Arial" panose="020B0604020202020204" pitchFamily="34" charset="0"/>
                <a:cs typeface="Arial" panose="020B0604020202020204" pitchFamily="34" charset="0"/>
              </a:rPr>
              <a:t>Next Meeting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4603798" y="390247"/>
            <a:ext cx="41583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IE" sz="2400" b="1" dirty="0">
                <a:latin typeface="Arial" panose="020B0604020202020204" pitchFamily="34" charset="0"/>
                <a:cs typeface="Arial" panose="020B0604020202020204" pitchFamily="34" charset="0"/>
              </a:rPr>
              <a:t>Policy Advisory Committee</a:t>
            </a:r>
          </a:p>
          <a:p>
            <a:pPr lvl="0" algn="ctr">
              <a:defRPr/>
            </a:pPr>
            <a:r>
              <a:rPr lang="en-IE" sz="2400" b="1" dirty="0">
                <a:latin typeface="Arial" panose="020B0604020202020204" pitchFamily="34" charset="0"/>
                <a:cs typeface="Arial" panose="020B0604020202020204" pitchFamily="34" charset="0"/>
              </a:rPr>
              <a:t>Agenda PAC #34</a:t>
            </a:r>
          </a:p>
        </p:txBody>
      </p:sp>
    </p:spTree>
    <p:extLst>
      <p:ext uri="{BB962C8B-B14F-4D97-AF65-F5344CB8AC3E}">
        <p14:creationId xmlns:p14="http://schemas.microsoft.com/office/powerpoint/2010/main" val="1978968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11876" y="2050623"/>
            <a:ext cx="84796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Please keep </a:t>
            </a:r>
            <a:r>
              <a:rPr lang="en-IE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microphones muted </a:t>
            </a: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throughout the call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Please </a:t>
            </a:r>
            <a:r>
              <a:rPr lang="en-IE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“raise a hand” </a:t>
            </a: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ask a question or </a:t>
            </a:r>
            <a:r>
              <a:rPr lang="en-IE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add comments </a:t>
            </a: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the chat box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Request to allow the meeting be </a:t>
            </a:r>
            <a:r>
              <a:rPr lang="en-IE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recorded</a:t>
            </a: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assist with minute drafting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Recording will deleted once the Minutes are approved by PAC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34790" y="408957"/>
            <a:ext cx="40353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1. Membership Matters</a:t>
            </a:r>
          </a:p>
        </p:txBody>
      </p:sp>
    </p:spTree>
    <p:extLst>
      <p:ext uri="{BB962C8B-B14F-4D97-AF65-F5344CB8AC3E}">
        <p14:creationId xmlns:p14="http://schemas.microsoft.com/office/powerpoint/2010/main" val="121262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42622" y="2000486"/>
            <a:ext cx="113471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Meeting minutes are circulated to the membership promptly after each meeting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Comments/feedback accepted over a two week period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If clarifications/edits are requested, and consensus exists, these are reflected in the Minutes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Meeting minutes, and supporting slides, are published on weare.ie after the comment period has ended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E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Published online at </a:t>
            </a:r>
            <a:r>
              <a:rPr lang="en-IE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https://www.weare.ie/policy-development-process/</a:t>
            </a:r>
            <a:r>
              <a:rPr lang="en-IE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E" sz="2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91593" y="371514"/>
            <a:ext cx="70491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2. Minutes of the PAC #34 Meeting</a:t>
            </a:r>
          </a:p>
        </p:txBody>
      </p:sp>
    </p:spTree>
    <p:extLst>
      <p:ext uri="{BB962C8B-B14F-4D97-AF65-F5344CB8AC3E}">
        <p14:creationId xmlns:p14="http://schemas.microsoft.com/office/powerpoint/2010/main" val="354363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240" y="410307"/>
            <a:ext cx="42749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Matters arising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C940D5-4625-4BBE-982A-3B8767816AB1}"/>
              </a:ext>
            </a:extLst>
          </p:cNvPr>
          <p:cNvSpPr txBox="1"/>
          <p:nvPr/>
        </p:nvSpPr>
        <p:spPr>
          <a:xfrm>
            <a:off x="1001485" y="1890117"/>
            <a:ext cx="10586358" cy="1392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E" sz="2000" dirty="0"/>
              <a:t>Domain Alert System (DIAS) to protect products with geographical origin and reputation:-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IE" sz="105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IE" dirty="0"/>
              <a:t>craft and industrial products (</a:t>
            </a:r>
            <a:r>
              <a:rPr lang="en-IE" dirty="0" err="1"/>
              <a:t>e.g</a:t>
            </a:r>
            <a:r>
              <a:rPr lang="en-IE" dirty="0"/>
              <a:t> Donegal Tweed)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IE" dirty="0"/>
              <a:t>wine, spirit drinks &amp; agricultural products</a:t>
            </a:r>
          </a:p>
          <a:p>
            <a:endParaRPr lang="en-I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BAF6B4-AB4B-4A66-9A3E-1BAAB72ED215}"/>
              </a:ext>
            </a:extLst>
          </p:cNvPr>
          <p:cNvSpPr txBox="1"/>
          <p:nvPr/>
        </p:nvSpPr>
        <p:spPr>
          <a:xfrm>
            <a:off x="6291942" y="5801362"/>
            <a:ext cx="5807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i="1" dirty="0"/>
              <a:t>CIGIs - regulation on geographical indication protection for craft and industrial products</a:t>
            </a:r>
          </a:p>
        </p:txBody>
      </p:sp>
    </p:spTree>
    <p:extLst>
      <p:ext uri="{BB962C8B-B14F-4D97-AF65-F5344CB8AC3E}">
        <p14:creationId xmlns:p14="http://schemas.microsoft.com/office/powerpoint/2010/main" val="3340405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465810"/>
            <a:ext cx="10515600" cy="397032"/>
          </a:xfr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4.1 Handling of illegality and criminal abuse in the .ie namespace</a:t>
            </a:r>
            <a:endParaRPr lang="en-IE" sz="2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AD3499-0D80-4171-ADB6-60A50C4B7204}"/>
              </a:ext>
            </a:extLst>
          </p:cNvPr>
          <p:cNvSpPr txBox="1">
            <a:spLocks/>
          </p:cNvSpPr>
          <p:nvPr/>
        </p:nvSpPr>
        <p:spPr>
          <a:xfrm>
            <a:off x="506762" y="1303209"/>
            <a:ext cx="10892883" cy="73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2" indent="0">
              <a:spcBef>
                <a:spcPts val="1200"/>
              </a:spcBef>
              <a:buNone/>
            </a:pPr>
            <a:r>
              <a:rPr lang="en-US" sz="1600" dirty="0"/>
              <a:t>We have established consumer protection protocols following due process with regulators and others to address online </a:t>
            </a:r>
            <a:r>
              <a:rPr lang="en-US" sz="1600" dirty="0">
                <a:solidFill>
                  <a:srgbClr val="FF0000"/>
                </a:solidFill>
              </a:rPr>
              <a:t>illegality / criminality </a:t>
            </a:r>
            <a:r>
              <a:rPr lang="en-GB" sz="1600" dirty="0"/>
              <a:t>which involve registry and registrars’ coordination and cooperation.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AD2D34-F461-4F20-99F9-7C5AACED1C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322" y="2764540"/>
            <a:ext cx="4956606" cy="12098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18B2A2-AE1F-4030-821C-85CCE32BDF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625" y="5746716"/>
            <a:ext cx="5550301" cy="7781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6FE4733-54D0-4F6D-B213-8946EE58CA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194979">
            <a:off x="7288332" y="2689959"/>
            <a:ext cx="3696402" cy="8147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50887DA-5815-4178-B094-790A1A4BEF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094800">
            <a:off x="170193" y="4705602"/>
            <a:ext cx="5342049" cy="104492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6EEC89E-D54F-4373-8E7F-6F61899CCD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6277" y="3629967"/>
            <a:ext cx="4019446" cy="113884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CCF10C8-7019-435C-8662-7C3AAF89DD81}"/>
              </a:ext>
            </a:extLst>
          </p:cNvPr>
          <p:cNvSpPr/>
          <p:nvPr/>
        </p:nvSpPr>
        <p:spPr>
          <a:xfrm>
            <a:off x="8276795" y="6159987"/>
            <a:ext cx="37433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srgbClr val="111827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~ Corporate Enforcement Authority</a:t>
            </a: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srgbClr val="00255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E7BEEFC-D830-4805-B207-C99A39FA2A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03357" y="4748597"/>
            <a:ext cx="4185614" cy="101833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3496033-0743-4E2F-A1B4-F810B6383529}"/>
              </a:ext>
            </a:extLst>
          </p:cNvPr>
          <p:cNvSpPr txBox="1"/>
          <p:nvPr/>
        </p:nvSpPr>
        <p:spPr>
          <a:xfrm>
            <a:off x="4990916" y="915886"/>
            <a:ext cx="304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/>
              <a:t>Recap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69747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465810"/>
            <a:ext cx="10515600" cy="397032"/>
          </a:xfr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4.1 Handling of illegality and criminal abuse in the .ie namespace</a:t>
            </a:r>
            <a:endParaRPr lang="en-IE" sz="2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1516672C-4B9E-4420-A6C8-C0A1836718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3243738"/>
              </p:ext>
            </p:extLst>
          </p:nvPr>
        </p:nvGraphicFramePr>
        <p:xfrm>
          <a:off x="676274" y="1480304"/>
          <a:ext cx="11081821" cy="1997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D9853E78-CEC5-48C9-B368-CF76534CE7B5}"/>
              </a:ext>
            </a:extLst>
          </p:cNvPr>
          <p:cNvGrpSpPr/>
          <p:nvPr/>
        </p:nvGrpSpPr>
        <p:grpSpPr>
          <a:xfrm>
            <a:off x="866775" y="3505804"/>
            <a:ext cx="11462820" cy="3133278"/>
            <a:chOff x="774246" y="3524697"/>
            <a:chExt cx="11081821" cy="3214081"/>
          </a:xfrm>
        </p:grpSpPr>
        <p:graphicFrame>
          <p:nvGraphicFramePr>
            <p:cNvPr id="15" name="Diagram 14">
              <a:extLst>
                <a:ext uri="{FF2B5EF4-FFF2-40B4-BE49-F238E27FC236}">
                  <a16:creationId xmlns:a16="http://schemas.microsoft.com/office/drawing/2014/main" id="{D463AED8-5C8D-46FE-9802-0F8031C502C8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07670298"/>
                </p:ext>
              </p:extLst>
            </p:nvPr>
          </p:nvGraphicFramePr>
          <p:xfrm>
            <a:off x="774246" y="3524697"/>
            <a:ext cx="11081821" cy="321408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DE1C005-F14A-4F49-8D2D-EDB17DC51DAB}"/>
                </a:ext>
              </a:extLst>
            </p:cNvPr>
            <p:cNvGrpSpPr/>
            <p:nvPr/>
          </p:nvGrpSpPr>
          <p:grpSpPr>
            <a:xfrm rot="2786351">
              <a:off x="4971437" y="5362842"/>
              <a:ext cx="374162" cy="416001"/>
              <a:chOff x="4186164" y="973279"/>
              <a:chExt cx="374162" cy="416001"/>
            </a:xfrm>
          </p:grpSpPr>
          <p:sp>
            <p:nvSpPr>
              <p:cNvPr id="17" name="Arrow: Right 16">
                <a:extLst>
                  <a:ext uri="{FF2B5EF4-FFF2-40B4-BE49-F238E27FC236}">
                    <a16:creationId xmlns:a16="http://schemas.microsoft.com/office/drawing/2014/main" id="{90106CAD-ED13-40BF-A291-28B24031254C}"/>
                  </a:ext>
                </a:extLst>
              </p:cNvPr>
              <p:cNvSpPr/>
              <p:nvPr/>
            </p:nvSpPr>
            <p:spPr>
              <a:xfrm rot="20410268">
                <a:off x="4186164" y="973279"/>
                <a:ext cx="374162" cy="416001"/>
              </a:xfrm>
              <a:prstGeom prst="rightArrow">
                <a:avLst>
                  <a:gd name="adj1" fmla="val 60000"/>
                  <a:gd name="adj2" fmla="val 50000"/>
                </a:avLst>
              </a:prstGeom>
              <a:solidFill>
                <a:srgbClr val="4472C4"/>
              </a:solidFill>
              <a:ln>
                <a:noFill/>
              </a:ln>
              <a:effectLst/>
            </p:spPr>
          </p:sp>
          <p:sp>
            <p:nvSpPr>
              <p:cNvPr id="18" name="Arrow: Right 4">
                <a:extLst>
                  <a:ext uri="{FF2B5EF4-FFF2-40B4-BE49-F238E27FC236}">
                    <a16:creationId xmlns:a16="http://schemas.microsoft.com/office/drawing/2014/main" id="{AA12F781-52E0-4196-B491-24D5300D7A86}"/>
                  </a:ext>
                </a:extLst>
              </p:cNvPr>
              <p:cNvSpPr txBox="1"/>
              <p:nvPr/>
            </p:nvSpPr>
            <p:spPr>
              <a:xfrm rot="20410268">
                <a:off x="4189492" y="1075517"/>
                <a:ext cx="261913" cy="24960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marR="0" lvl="0" indent="0" algn="ctr" defTabSz="6223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D7FA9A7B-1485-4AE0-9475-A3B423DE8BF6}"/>
                </a:ext>
              </a:extLst>
            </p:cNvPr>
            <p:cNvGrpSpPr/>
            <p:nvPr/>
          </p:nvGrpSpPr>
          <p:grpSpPr>
            <a:xfrm>
              <a:off x="8641491" y="3550556"/>
              <a:ext cx="1703348" cy="1503689"/>
              <a:chOff x="7456630" y="2733187"/>
              <a:chExt cx="1574415" cy="1503689"/>
            </a:xfrm>
          </p:grpSpPr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30BD20CB-F213-46CA-B686-62C8EAB71CB2}"/>
                  </a:ext>
                </a:extLst>
              </p:cNvPr>
              <p:cNvSpPr/>
              <p:nvPr/>
            </p:nvSpPr>
            <p:spPr>
              <a:xfrm>
                <a:off x="7456630" y="2733187"/>
                <a:ext cx="1574415" cy="1503689"/>
              </a:xfrm>
              <a:prstGeom prst="roundRect">
                <a:avLst>
                  <a:gd name="adj" fmla="val 10000"/>
                </a:avLst>
              </a:prstGeom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ysClr val="window" lastClr="FFFFFF">
                    <a:hueOff val="0"/>
                    <a:satOff val="0"/>
                    <a:lumOff val="0"/>
                    <a:alphaOff val="0"/>
                  </a:sysClr>
                </a:solidFill>
                <a:prstDash val="solid"/>
                <a:miter lim="800000"/>
              </a:ln>
              <a:effectLst/>
            </p:spPr>
          </p:sp>
          <p:sp>
            <p:nvSpPr>
              <p:cNvPr id="21" name="Rectangle: Rounded Corners 4">
                <a:extLst>
                  <a:ext uri="{FF2B5EF4-FFF2-40B4-BE49-F238E27FC236}">
                    <a16:creationId xmlns:a16="http://schemas.microsoft.com/office/drawing/2014/main" id="{BECB33B4-55C1-4AFA-B6C7-6E8DC9324116}"/>
                  </a:ext>
                </a:extLst>
              </p:cNvPr>
              <p:cNvSpPr txBox="1"/>
              <p:nvPr/>
            </p:nvSpPr>
            <p:spPr>
              <a:xfrm>
                <a:off x="7500672" y="2777229"/>
                <a:ext cx="1486331" cy="141560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68580" tIns="68580" rIns="68580" bIns="68580" numCol="1" spcCol="1270" anchor="ctr" anchorCtr="0">
                <a:noAutofit/>
              </a:bodyPr>
              <a:lstStyle/>
              <a:p>
                <a:pPr marL="0" marR="0" lvl="0" indent="0" algn="ctr" defTabSz="8001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No further action taken against RANT</a:t>
                </a: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15390B0-A35A-4324-A313-81B8FBA5B5CA}"/>
                </a:ext>
              </a:extLst>
            </p:cNvPr>
            <p:cNvGrpSpPr/>
            <p:nvPr/>
          </p:nvGrpSpPr>
          <p:grpSpPr>
            <a:xfrm>
              <a:off x="7451841" y="4165730"/>
              <a:ext cx="787499" cy="390455"/>
              <a:chOff x="6342376" y="3318744"/>
              <a:chExt cx="787499" cy="390455"/>
            </a:xfrm>
            <a:solidFill>
              <a:srgbClr val="4472C4"/>
            </a:solidFill>
          </p:grpSpPr>
          <p:sp>
            <p:nvSpPr>
              <p:cNvPr id="23" name="Arrow: Right 22">
                <a:extLst>
                  <a:ext uri="{FF2B5EF4-FFF2-40B4-BE49-F238E27FC236}">
                    <a16:creationId xmlns:a16="http://schemas.microsoft.com/office/drawing/2014/main" id="{F2AED876-7FD9-4FA6-A437-1C7435AF1AD7}"/>
                  </a:ext>
                </a:extLst>
              </p:cNvPr>
              <p:cNvSpPr/>
              <p:nvPr/>
            </p:nvSpPr>
            <p:spPr>
              <a:xfrm rot="21534023">
                <a:off x="6342376" y="3318744"/>
                <a:ext cx="787499" cy="390455"/>
              </a:xfrm>
              <a:prstGeom prst="rightArrow">
                <a:avLst>
                  <a:gd name="adj1" fmla="val 60000"/>
                  <a:gd name="adj2" fmla="val 50000"/>
                </a:avLst>
              </a:prstGeom>
              <a:grpFill/>
              <a:ln>
                <a:noFill/>
              </a:ln>
              <a:effectLst/>
            </p:spPr>
          </p:sp>
          <p:sp>
            <p:nvSpPr>
              <p:cNvPr id="24" name="Arrow: Right 4">
                <a:extLst>
                  <a:ext uri="{FF2B5EF4-FFF2-40B4-BE49-F238E27FC236}">
                    <a16:creationId xmlns:a16="http://schemas.microsoft.com/office/drawing/2014/main" id="{8C561997-E6EA-4EC2-81E6-26B100048EA9}"/>
                  </a:ext>
                </a:extLst>
              </p:cNvPr>
              <p:cNvSpPr txBox="1"/>
              <p:nvPr/>
            </p:nvSpPr>
            <p:spPr>
              <a:xfrm rot="21534023">
                <a:off x="6342387" y="3397959"/>
                <a:ext cx="670363" cy="234273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marR="0" lvl="0" indent="0" algn="ctr" defTabSz="6223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42CEF6C7-FA29-4A6D-9ACF-4C7F6AA4DB41}"/>
              </a:ext>
            </a:extLst>
          </p:cNvPr>
          <p:cNvSpPr txBox="1">
            <a:spLocks/>
          </p:cNvSpPr>
          <p:nvPr/>
        </p:nvSpPr>
        <p:spPr>
          <a:xfrm>
            <a:off x="774246" y="3549906"/>
            <a:ext cx="3119036" cy="3871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Standard Process*</a:t>
            </a: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5DC132E1-7A5B-4AA3-BCE4-11C0CBD4963B}"/>
              </a:ext>
            </a:extLst>
          </p:cNvPr>
          <p:cNvSpPr txBox="1">
            <a:spLocks/>
          </p:cNvSpPr>
          <p:nvPr/>
        </p:nvSpPr>
        <p:spPr>
          <a:xfrm>
            <a:off x="774246" y="1090019"/>
            <a:ext cx="3119036" cy="3871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Types of Requests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104CCF59-B232-4D46-B3CB-8C27B2B06334}"/>
              </a:ext>
            </a:extLst>
          </p:cNvPr>
          <p:cNvSpPr txBox="1">
            <a:spLocks/>
          </p:cNvSpPr>
          <p:nvPr/>
        </p:nvSpPr>
        <p:spPr>
          <a:xfrm>
            <a:off x="0" y="6251908"/>
            <a:ext cx="5508898" cy="3871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*Due to the possible severity of their requests (CSAM, trafficking, etc.), the GNCCB process involves contacting the Registrar first for takedown</a:t>
            </a:r>
          </a:p>
        </p:txBody>
      </p:sp>
    </p:spTree>
    <p:extLst>
      <p:ext uri="{BB962C8B-B14F-4D97-AF65-F5344CB8AC3E}">
        <p14:creationId xmlns:p14="http://schemas.microsoft.com/office/powerpoint/2010/main" val="1392263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A4EB095-C789-41FF-93BB-BB22F264BD6B}"/>
              </a:ext>
            </a:extLst>
          </p:cNvPr>
          <p:cNvSpPr txBox="1"/>
          <p:nvPr/>
        </p:nvSpPr>
        <p:spPr>
          <a:xfrm>
            <a:off x="4104240" y="410307"/>
            <a:ext cx="49907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4.2 Handling of technical abuse </a:t>
            </a:r>
            <a:endParaRPr lang="en-IE" sz="2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60F2F2-0254-4E57-ADB1-13B3D30E8FEF}"/>
              </a:ext>
            </a:extLst>
          </p:cNvPr>
          <p:cNvSpPr txBox="1"/>
          <p:nvPr/>
        </p:nvSpPr>
        <p:spPr>
          <a:xfrm>
            <a:off x="4821680" y="927321"/>
            <a:ext cx="304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Netcraft monitoring service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7720443-21B7-4323-9016-D438C20512AC}"/>
              </a:ext>
            </a:extLst>
          </p:cNvPr>
          <p:cNvSpPr txBox="1">
            <a:spLocks/>
          </p:cNvSpPr>
          <p:nvPr/>
        </p:nvSpPr>
        <p:spPr>
          <a:xfrm>
            <a:off x="878774" y="1834343"/>
            <a:ext cx="11146971" cy="464404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Consensus from PAC members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Service commenced March 2021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 Registrar’s role</a:t>
            </a:r>
          </a:p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 Financed by .IE</a:t>
            </a:r>
          </a:p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 Benefits:</a:t>
            </a:r>
          </a:p>
          <a:p>
            <a:pPr marL="685800" lvl="2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GB" sz="1800" dirty="0"/>
              <a:t> Proactively respond to technical abuse (e.g. malware, phishing or botnets)</a:t>
            </a:r>
          </a:p>
          <a:p>
            <a:pPr marL="685800" lvl="2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GB" sz="1800" dirty="0"/>
              <a:t> Helps innocent victims (e.g. SMEs who might be unaware that they have experienced a cyber attack)</a:t>
            </a:r>
          </a:p>
          <a:p>
            <a:pPr marL="685800" lvl="2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GB" sz="1800" dirty="0"/>
              <a:t> Notification allows them to take the required remediation action</a:t>
            </a: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GB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B8CB58-3D26-45F7-913A-34B9AD2786CF}"/>
              </a:ext>
            </a:extLst>
          </p:cNvPr>
          <p:cNvSpPr txBox="1"/>
          <p:nvPr/>
        </p:nvSpPr>
        <p:spPr>
          <a:xfrm>
            <a:off x="5078002" y="1351094"/>
            <a:ext cx="304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/>
              <a:t>Recap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04983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A4EB095-C789-41FF-93BB-BB22F264BD6B}"/>
              </a:ext>
            </a:extLst>
          </p:cNvPr>
          <p:cNvSpPr txBox="1"/>
          <p:nvPr/>
        </p:nvSpPr>
        <p:spPr>
          <a:xfrm>
            <a:off x="4104240" y="410307"/>
            <a:ext cx="49907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4.2 Handling of technical abuse </a:t>
            </a:r>
            <a:endParaRPr lang="en-IE" sz="2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64FD77-4DBF-411C-AAA2-53D2FA4A2F41}"/>
              </a:ext>
            </a:extLst>
          </p:cNvPr>
          <p:cNvSpPr txBox="1"/>
          <p:nvPr/>
        </p:nvSpPr>
        <p:spPr>
          <a:xfrm>
            <a:off x="76200" y="2015304"/>
            <a:ext cx="219891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Handling of online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Technical abuse:-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use of Phishing, Malware, botnets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Netcraft service:- </a:t>
            </a:r>
            <a:b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E" sz="1400" b="1" dirty="0">
                <a:latin typeface="Arial" panose="020B0604020202020204" pitchFamily="34" charset="0"/>
                <a:cs typeface="Arial" panose="020B0604020202020204" pitchFamily="34" charset="0"/>
              </a:rPr>
              <a:t>276</a:t>
            </a:r>
            <a:r>
              <a:rPr lang="en-IE" sz="1400" dirty="0"/>
              <a:t> </a:t>
            </a:r>
            <a:r>
              <a:rPr lang="en-IE" sz="1400" dirty="0">
                <a:solidFill>
                  <a:srgbClr val="FF0000"/>
                </a:solidFill>
              </a:rPr>
              <a:t>attacks</a:t>
            </a:r>
            <a:r>
              <a:rPr lang="en-IE" sz="1400" dirty="0"/>
              <a:t> 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01 Mar ’23 to 24 May ’23</a:t>
            </a:r>
          </a:p>
        </p:txBody>
      </p:sp>
      <p:pic>
        <p:nvPicPr>
          <p:cNvPr id="2051" name="Picture 5">
            <a:extLst>
              <a:ext uri="{FF2B5EF4-FFF2-40B4-BE49-F238E27FC236}">
                <a16:creationId xmlns:a16="http://schemas.microsoft.com/office/drawing/2014/main" id="{25359DB5-17F5-4111-8641-7A98853ABA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9286" y="841195"/>
            <a:ext cx="9144000" cy="5606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9110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002554"/>
      </a:dk1>
      <a:lt1>
        <a:sysClr val="window" lastClr="FFFFFF"/>
      </a:lt1>
      <a:dk2>
        <a:srgbClr val="002554"/>
      </a:dk2>
      <a:lt2>
        <a:srgbClr val="FFFFFF"/>
      </a:lt2>
      <a:accent1>
        <a:srgbClr val="00B189"/>
      </a:accent1>
      <a:accent2>
        <a:srgbClr val="CCA2D7"/>
      </a:accent2>
      <a:accent3>
        <a:srgbClr val="54C0E8"/>
      </a:accent3>
      <a:accent4>
        <a:srgbClr val="FDD756"/>
      </a:accent4>
      <a:accent5>
        <a:srgbClr val="FA7598"/>
      </a:accent5>
      <a:accent6>
        <a:srgbClr val="002554"/>
      </a:accent6>
      <a:hlink>
        <a:srgbClr val="00B189"/>
      </a:hlink>
      <a:folHlink>
        <a:srgbClr val="CCA2D7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10991</TotalTime>
  <Words>1527</Words>
  <Application>Microsoft Office PowerPoint</Application>
  <PresentationFormat>Widescreen</PresentationFormat>
  <Paragraphs>172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Courier New</vt:lpstr>
      <vt:lpstr>Helvetica</vt:lpstr>
      <vt:lpstr>Verdana</vt:lpstr>
      <vt:lpstr>Wingdings</vt:lpstr>
      <vt:lpstr>Office Theme</vt:lpstr>
      <vt:lpstr>Policy Advisory Committee </vt:lpstr>
      <vt:lpstr>PowerPoint Presentation</vt:lpstr>
      <vt:lpstr>PowerPoint Presentation</vt:lpstr>
      <vt:lpstr>PowerPoint Presentation</vt:lpstr>
      <vt:lpstr>PowerPoint Presentation</vt:lpstr>
      <vt:lpstr>4.1 Handling of illegality and criminal abuse in the .ie namespace</vt:lpstr>
      <vt:lpstr>4.1 Handling of illegality and criminal abuse in the .ie namespace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7. Next Meeting   Proposed date:  September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Temple</dc:creator>
  <cp:lastModifiedBy>Declan McDermott</cp:lastModifiedBy>
  <cp:revision>263</cp:revision>
  <cp:lastPrinted>2022-07-28T09:39:24Z</cp:lastPrinted>
  <dcterms:created xsi:type="dcterms:W3CDTF">2020-10-22T10:13:47Z</dcterms:created>
  <dcterms:modified xsi:type="dcterms:W3CDTF">2023-08-09T10:15:01Z</dcterms:modified>
</cp:coreProperties>
</file>