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24"/>
  </p:notesMasterIdLst>
  <p:sldIdLst>
    <p:sldId id="256" r:id="rId5"/>
    <p:sldId id="258" r:id="rId6"/>
    <p:sldId id="260" r:id="rId7"/>
    <p:sldId id="261" r:id="rId8"/>
    <p:sldId id="628" r:id="rId9"/>
    <p:sldId id="634" r:id="rId10"/>
    <p:sldId id="635" r:id="rId11"/>
    <p:sldId id="540" r:id="rId12"/>
    <p:sldId id="627" r:id="rId13"/>
    <p:sldId id="603" r:id="rId14"/>
    <p:sldId id="576" r:id="rId15"/>
    <p:sldId id="656" r:id="rId16"/>
    <p:sldId id="623" r:id="rId17"/>
    <p:sldId id="619" r:id="rId18"/>
    <p:sldId id="618" r:id="rId19"/>
    <p:sldId id="625" r:id="rId20"/>
    <p:sldId id="657" r:id="rId21"/>
    <p:sldId id="633" r:id="rId22"/>
    <p:sldId id="262" r:id="rId23"/>
  </p:sldIdLst>
  <p:sldSz cx="12192000" cy="6858000"/>
  <p:notesSz cx="6888163" cy="100218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eclan McDermott" initials="DM" lastIdx="2" clrIdx="0">
    <p:extLst>
      <p:ext uri="{19B8F6BF-5375-455C-9EA6-DF929625EA0E}">
        <p15:presenceInfo xmlns:p15="http://schemas.microsoft.com/office/powerpoint/2012/main" userId="S-1-5-21-2846849293-865136078-2549813402-915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clan McDermott" userId="aca3b39f-1f63-4a77-bfc4-53b22ac53f7f" providerId="ADAL" clId="{69453D69-9C62-42D8-8F03-F7D90EE918B9}"/>
    <pc:docChg chg="delSld">
      <pc:chgData name="Declan McDermott" userId="aca3b39f-1f63-4a77-bfc4-53b22ac53f7f" providerId="ADAL" clId="{69453D69-9C62-42D8-8F03-F7D90EE918B9}" dt="2024-01-17T10:50:07.796" v="0" actId="47"/>
      <pc:docMkLst>
        <pc:docMk/>
      </pc:docMkLst>
      <pc:sldChg chg="del">
        <pc:chgData name="Declan McDermott" userId="aca3b39f-1f63-4a77-bfc4-53b22ac53f7f" providerId="ADAL" clId="{69453D69-9C62-42D8-8F03-F7D90EE918B9}" dt="2024-01-17T10:50:07.796" v="0" actId="47"/>
        <pc:sldMkLst>
          <pc:docMk/>
          <pc:sldMk cId="1869747899" sldId="598"/>
        </pc:sldMkLst>
      </pc:sldChg>
      <pc:sldChg chg="del">
        <pc:chgData name="Declan McDermott" userId="aca3b39f-1f63-4a77-bfc4-53b22ac53f7f" providerId="ADAL" clId="{69453D69-9C62-42D8-8F03-F7D90EE918B9}" dt="2024-01-17T10:50:07.796" v="0" actId="47"/>
        <pc:sldMkLst>
          <pc:docMk/>
          <pc:sldMk cId="2844651410" sldId="624"/>
        </pc:sldMkLst>
      </pc:sldChg>
      <pc:sldChg chg="del">
        <pc:chgData name="Declan McDermott" userId="aca3b39f-1f63-4a77-bfc4-53b22ac53f7f" providerId="ADAL" clId="{69453D69-9C62-42D8-8F03-F7D90EE918B9}" dt="2024-01-17T10:50:07.796" v="0" actId="47"/>
        <pc:sldMkLst>
          <pc:docMk/>
          <pc:sldMk cId="3146584164" sldId="626"/>
        </pc:sldMkLst>
      </pc:sldChg>
      <pc:sldChg chg="del">
        <pc:chgData name="Declan McDermott" userId="aca3b39f-1f63-4a77-bfc4-53b22ac53f7f" providerId="ADAL" clId="{69453D69-9C62-42D8-8F03-F7D90EE918B9}" dt="2024-01-17T10:50:07.796" v="0" actId="47"/>
        <pc:sldMkLst>
          <pc:docMk/>
          <pc:sldMk cId="3703959592" sldId="630"/>
        </pc:sldMkLst>
      </pc:sldChg>
      <pc:sldChg chg="del">
        <pc:chgData name="Declan McDermott" userId="aca3b39f-1f63-4a77-bfc4-53b22ac53f7f" providerId="ADAL" clId="{69453D69-9C62-42D8-8F03-F7D90EE918B9}" dt="2024-01-17T10:50:07.796" v="0" actId="47"/>
        <pc:sldMkLst>
          <pc:docMk/>
          <pc:sldMk cId="2141182901" sldId="631"/>
        </pc:sldMkLst>
      </pc:sldChg>
      <pc:sldChg chg="del">
        <pc:chgData name="Declan McDermott" userId="aca3b39f-1f63-4a77-bfc4-53b22ac53f7f" providerId="ADAL" clId="{69453D69-9C62-42D8-8F03-F7D90EE918B9}" dt="2024-01-17T10:50:07.796" v="0" actId="47"/>
        <pc:sldMkLst>
          <pc:docMk/>
          <pc:sldMk cId="2046456734" sldId="632"/>
        </pc:sldMkLst>
      </pc:sldChg>
      <pc:sldChg chg="del">
        <pc:chgData name="Declan McDermott" userId="aca3b39f-1f63-4a77-bfc4-53b22ac53f7f" providerId="ADAL" clId="{69453D69-9C62-42D8-8F03-F7D90EE918B9}" dt="2024-01-17T10:50:07.796" v="0" actId="47"/>
        <pc:sldMkLst>
          <pc:docMk/>
          <pc:sldMk cId="1496346916" sldId="636"/>
        </pc:sldMkLst>
      </pc:sldChg>
      <pc:sldChg chg="del">
        <pc:chgData name="Declan McDermott" userId="aca3b39f-1f63-4a77-bfc4-53b22ac53f7f" providerId="ADAL" clId="{69453D69-9C62-42D8-8F03-F7D90EE918B9}" dt="2024-01-17T10:50:07.796" v="0" actId="47"/>
        <pc:sldMkLst>
          <pc:docMk/>
          <pc:sldMk cId="2406994463" sldId="65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84871" cy="502835"/>
          </a:xfrm>
          <a:prstGeom prst="rect">
            <a:avLst/>
          </a:prstGeom>
        </p:spPr>
        <p:txBody>
          <a:bodyPr vert="horz" lIns="96587" tIns="48293" rIns="96587" bIns="48293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1700" y="2"/>
            <a:ext cx="2984871" cy="502835"/>
          </a:xfrm>
          <a:prstGeom prst="rect">
            <a:avLst/>
          </a:prstGeom>
        </p:spPr>
        <p:txBody>
          <a:bodyPr vert="horz" lIns="96587" tIns="48293" rIns="96587" bIns="48293" rtlCol="0"/>
          <a:lstStyle>
            <a:lvl1pPr algn="r">
              <a:defRPr sz="1300"/>
            </a:lvl1pPr>
          </a:lstStyle>
          <a:p>
            <a:fld id="{0696F2BE-2808-4D78-AA95-93500634FA72}" type="datetimeFigureOut">
              <a:rPr lang="en-GB" smtClean="0"/>
              <a:t>17/01/2024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50950"/>
            <a:ext cx="6018212" cy="3384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587" tIns="48293" rIns="96587" bIns="48293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817" y="4823037"/>
            <a:ext cx="5510530" cy="3946119"/>
          </a:xfrm>
          <a:prstGeom prst="rect">
            <a:avLst/>
          </a:prstGeom>
        </p:spPr>
        <p:txBody>
          <a:bodyPr vert="horz" lIns="96587" tIns="48293" rIns="96587" bIns="48293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" y="9519056"/>
            <a:ext cx="2984871" cy="502834"/>
          </a:xfrm>
          <a:prstGeom prst="rect">
            <a:avLst/>
          </a:prstGeom>
        </p:spPr>
        <p:txBody>
          <a:bodyPr vert="horz" lIns="96587" tIns="48293" rIns="96587" bIns="48293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1700" y="9519056"/>
            <a:ext cx="2984871" cy="502834"/>
          </a:xfrm>
          <a:prstGeom prst="rect">
            <a:avLst/>
          </a:prstGeom>
        </p:spPr>
        <p:txBody>
          <a:bodyPr vert="horz" lIns="96587" tIns="48293" rIns="96587" bIns="48293" rtlCol="0" anchor="b"/>
          <a:lstStyle>
            <a:lvl1pPr algn="r">
              <a:defRPr sz="1300"/>
            </a:lvl1pPr>
          </a:lstStyle>
          <a:p>
            <a:fld id="{50471888-6981-484A-9504-701F5932F1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10804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471888-6981-484A-9504-701F5932F13C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18054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471888-6981-484A-9504-701F5932F13C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59709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471888-6981-484A-9504-701F5932F13C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91607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471888-6981-484A-9504-701F5932F13C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24651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471888-6981-484A-9504-701F5932F13C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76518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baseline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471888-6981-484A-9504-701F5932F13C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15212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471888-6981-484A-9504-701F5932F13C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39827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471888-6981-484A-9504-701F5932F13C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63274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471888-6981-484A-9504-701F5932F13C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866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471888-6981-484A-9504-701F5932F13C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79594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634836" y="2382982"/>
            <a:ext cx="9144000" cy="1939492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TITLE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34836" y="4322474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/>
          </a:p>
          <a:p>
            <a:r>
              <a:rPr lang="en-US"/>
              <a:t>Subtitle</a:t>
            </a:r>
            <a:endParaRPr lang="en-IE"/>
          </a:p>
        </p:txBody>
      </p:sp>
      <p:sp>
        <p:nvSpPr>
          <p:cNvPr id="10" name="Rectangle 9"/>
          <p:cNvSpPr/>
          <p:nvPr userDrawn="1"/>
        </p:nvSpPr>
        <p:spPr>
          <a:xfrm>
            <a:off x="0" y="6650182"/>
            <a:ext cx="12192000" cy="20781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0501" y="-34932"/>
            <a:ext cx="4835825" cy="2417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3121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634836" y="2382982"/>
            <a:ext cx="9144000" cy="1939492"/>
          </a:xfrm>
        </p:spPr>
        <p:txBody>
          <a:bodyPr anchor="b"/>
          <a:lstStyle>
            <a:lvl1pPr algn="ctr">
              <a:defRPr sz="6000">
                <a:solidFill>
                  <a:schemeClr val="bg2"/>
                </a:solidFill>
              </a:defRPr>
            </a:lvl1pPr>
          </a:lstStyle>
          <a:p>
            <a:r>
              <a:rPr lang="en-US"/>
              <a:t>TITLE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34836" y="4322474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/>
          </a:p>
          <a:p>
            <a:r>
              <a:rPr lang="en-US"/>
              <a:t>Subtitle</a:t>
            </a:r>
            <a:endParaRPr lang="en-IE"/>
          </a:p>
        </p:txBody>
      </p:sp>
      <p:sp>
        <p:nvSpPr>
          <p:cNvPr id="10" name="Rectangle 9"/>
          <p:cNvSpPr/>
          <p:nvPr userDrawn="1"/>
        </p:nvSpPr>
        <p:spPr>
          <a:xfrm>
            <a:off x="0" y="6650182"/>
            <a:ext cx="12192000" cy="20781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7176" y="-17370"/>
            <a:ext cx="4800703" cy="2400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0800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27270"/>
            <a:ext cx="10515600" cy="112062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47899"/>
            <a:ext cx="10515600" cy="39100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75" y="0"/>
            <a:ext cx="2657476" cy="1328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747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27270"/>
            <a:ext cx="10515600" cy="1120629"/>
          </a:xfrm>
        </p:spPr>
        <p:txBody>
          <a:bodyPr/>
          <a:lstStyle>
            <a:lvl1pPr>
              <a:defRPr sz="40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47899"/>
            <a:ext cx="10515600" cy="3910013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11" y="-17369"/>
            <a:ext cx="2816040" cy="1408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1877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98575"/>
            <a:ext cx="10515600" cy="835025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133600"/>
            <a:ext cx="5181600" cy="40433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33600"/>
            <a:ext cx="5181600" cy="40433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657476" cy="1328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5065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85982" y="2406361"/>
            <a:ext cx="10515600" cy="1325563"/>
          </a:xfrm>
        </p:spPr>
        <p:txBody>
          <a:bodyPr>
            <a:normAutofit/>
          </a:bodyPr>
          <a:lstStyle>
            <a:lvl1pPr algn="ctr">
              <a:defRPr sz="6000"/>
            </a:lvl1pPr>
          </a:lstStyle>
          <a:p>
            <a:r>
              <a:rPr lang="en-US"/>
              <a:t>Section header</a:t>
            </a:r>
            <a:endParaRPr lang="en-IE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75" y="0"/>
            <a:ext cx="2657476" cy="1328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7899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85982" y="2406361"/>
            <a:ext cx="10515600" cy="1325563"/>
          </a:xfrm>
        </p:spPr>
        <p:txBody>
          <a:bodyPr>
            <a:normAutofit/>
          </a:bodyPr>
          <a:lstStyle>
            <a:lvl1pPr algn="ctr">
              <a:defRPr sz="6000">
                <a:solidFill>
                  <a:schemeClr val="bg2"/>
                </a:solidFill>
              </a:defRPr>
            </a:lvl1pPr>
          </a:lstStyle>
          <a:p>
            <a:r>
              <a:rPr lang="en-US"/>
              <a:t>Section header</a:t>
            </a:r>
            <a:endParaRPr lang="en-IE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11" y="-17369"/>
            <a:ext cx="2816040" cy="1408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484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39000" y="6285057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8" name="Rectangle 7"/>
          <p:cNvSpPr/>
          <p:nvPr userDrawn="1"/>
        </p:nvSpPr>
        <p:spPr>
          <a:xfrm>
            <a:off x="0" y="6650182"/>
            <a:ext cx="12192000" cy="20781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47244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62" r:id="rId4"/>
    <p:sldLayoutId id="2147483652" r:id="rId5"/>
    <p:sldLayoutId id="2147483654" r:id="rId6"/>
    <p:sldLayoutId id="2147483661" r:id="rId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eare.ie/policy-development-process/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69590" y="2046098"/>
            <a:ext cx="9144000" cy="1939492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en-IE" sz="44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Policy Advisory Committee</a:t>
            </a:r>
            <a:br>
              <a:rPr lang="en-IE" sz="44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E" sz="44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15586" y="4149220"/>
            <a:ext cx="9144000" cy="1655762"/>
          </a:xfrm>
        </p:spPr>
        <p:txBody>
          <a:bodyPr/>
          <a:lstStyle/>
          <a:p>
            <a:r>
              <a:rPr lang="en-IE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IE" baseline="300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IE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December 2023</a:t>
            </a:r>
            <a:br>
              <a:rPr lang="en-IE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E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E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Meeting – PAC</a:t>
            </a:r>
            <a:r>
              <a:rPr lang="en-IE" baseline="300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#</a:t>
            </a:r>
            <a:r>
              <a:rPr lang="en-IE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37</a:t>
            </a:r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219572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3A4EB095-C789-41FF-93BB-BB22F264BD6B}"/>
              </a:ext>
            </a:extLst>
          </p:cNvPr>
          <p:cNvSpPr txBox="1"/>
          <p:nvPr/>
        </p:nvSpPr>
        <p:spPr>
          <a:xfrm>
            <a:off x="4104240" y="410307"/>
            <a:ext cx="4990774" cy="43088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200" b="1" dirty="0">
                <a:latin typeface="Arial"/>
                <a:ea typeface="Verdana"/>
                <a:cs typeface="Arial"/>
              </a:rPr>
              <a:t>4. Handling of technical abuse </a:t>
            </a:r>
            <a:endParaRPr lang="en-IE" sz="22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260F2F2-0254-4E57-ADB1-13B3D30E8FEF}"/>
              </a:ext>
            </a:extLst>
          </p:cNvPr>
          <p:cNvSpPr txBox="1"/>
          <p:nvPr/>
        </p:nvSpPr>
        <p:spPr>
          <a:xfrm>
            <a:off x="4821680" y="927321"/>
            <a:ext cx="3043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/>
              <a:t>Netcraft monitoring service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47720443-21B7-4323-9016-D438C20512AC}"/>
              </a:ext>
            </a:extLst>
          </p:cNvPr>
          <p:cNvSpPr txBox="1">
            <a:spLocks/>
          </p:cNvSpPr>
          <p:nvPr/>
        </p:nvSpPr>
        <p:spPr>
          <a:xfrm>
            <a:off x="878774" y="1834343"/>
            <a:ext cx="11146971" cy="4644042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n-US" sz="2000"/>
              <a:t> Consensus from PAC members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000"/>
          </a:p>
          <a:p>
            <a:pPr>
              <a:buFont typeface="Wingdings" panose="05000000000000000000" pitchFamily="2" charset="2"/>
              <a:buChar char="Ø"/>
            </a:pPr>
            <a:r>
              <a:rPr lang="en-US" sz="2000"/>
              <a:t> Service commenced March 2021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000"/>
          </a:p>
          <a:p>
            <a:pPr marL="228600" lvl="1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US" sz="2000"/>
              <a:t> Registrar’s role</a:t>
            </a:r>
          </a:p>
          <a:p>
            <a:pPr marL="228600" lvl="1">
              <a:spcBef>
                <a:spcPts val="1000"/>
              </a:spcBef>
              <a:buFont typeface="Wingdings" panose="05000000000000000000" pitchFamily="2" charset="2"/>
              <a:buChar char="Ø"/>
            </a:pPr>
            <a:endParaRPr lang="en-US" sz="2000"/>
          </a:p>
          <a:p>
            <a:pPr marL="228600" lvl="1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US" sz="2000"/>
              <a:t> Financed by .IE</a:t>
            </a:r>
          </a:p>
          <a:p>
            <a:pPr marL="228600" lvl="1">
              <a:spcBef>
                <a:spcPts val="1000"/>
              </a:spcBef>
              <a:buFont typeface="Wingdings" panose="05000000000000000000" pitchFamily="2" charset="2"/>
              <a:buChar char="Ø"/>
            </a:pPr>
            <a:endParaRPr lang="en-US" sz="2000"/>
          </a:p>
          <a:p>
            <a:pPr marL="228600" lvl="1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US" sz="2000"/>
              <a:t> Benefits:</a:t>
            </a:r>
          </a:p>
          <a:p>
            <a:pPr marL="685800" lvl="2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GB" sz="1800"/>
              <a:t> Proactively respond to technical abuse (e.g. malware, phishing or botnets)</a:t>
            </a:r>
          </a:p>
          <a:p>
            <a:pPr marL="685800" lvl="2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GB" sz="1800"/>
              <a:t> Helps innocent victims (e.g. SMEs who might be unaware that they have experienced a cyber attack)</a:t>
            </a:r>
          </a:p>
          <a:p>
            <a:pPr marL="685800" lvl="2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GB" sz="1800"/>
              <a:t> Notification allows them to take the required remediation action</a:t>
            </a:r>
            <a:endParaRPr lang="en-US" sz="1800"/>
          </a:p>
          <a:p>
            <a:pPr>
              <a:buFont typeface="Wingdings" panose="05000000000000000000" pitchFamily="2" charset="2"/>
              <a:buChar char="Ø"/>
            </a:pPr>
            <a:endParaRPr lang="en-US" sz="2000"/>
          </a:p>
          <a:p>
            <a:pPr marL="0" indent="0">
              <a:buFont typeface="Arial" panose="020B0604020202020204" pitchFamily="34" charset="0"/>
              <a:buNone/>
            </a:pPr>
            <a:endParaRPr lang="en-GB" sz="20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6B8CB58-3D26-45F7-913A-34B9AD2786CF}"/>
              </a:ext>
            </a:extLst>
          </p:cNvPr>
          <p:cNvSpPr txBox="1"/>
          <p:nvPr/>
        </p:nvSpPr>
        <p:spPr>
          <a:xfrm>
            <a:off x="5078002" y="1351094"/>
            <a:ext cx="30432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/>
              <a:t>Recap</a:t>
            </a:r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049834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3A4EB095-C789-41FF-93BB-BB22F264BD6B}"/>
              </a:ext>
            </a:extLst>
          </p:cNvPr>
          <p:cNvSpPr txBox="1"/>
          <p:nvPr/>
        </p:nvSpPr>
        <p:spPr>
          <a:xfrm>
            <a:off x="4104240" y="410307"/>
            <a:ext cx="499077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4.2 Handling of technical abuse </a:t>
            </a:r>
            <a:endParaRPr lang="en-IE" sz="2200" b="1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 descr="A graph of different colored bars&#10;&#10;Description automatically generated">
            <a:extLst>
              <a:ext uri="{FF2B5EF4-FFF2-40B4-BE49-F238E27FC236}">
                <a16:creationId xmlns:a16="http://schemas.microsoft.com/office/drawing/2014/main" id="{FE811F43-EF28-B9ED-F95D-F415CC4848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08300" y="845457"/>
            <a:ext cx="7400470" cy="5557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8802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8" name="Table 87">
            <a:extLst>
              <a:ext uri="{FF2B5EF4-FFF2-40B4-BE49-F238E27FC236}">
                <a16:creationId xmlns:a16="http://schemas.microsoft.com/office/drawing/2014/main" id="{7C5BA409-7329-471F-B559-AC3086E248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4178596"/>
              </p:ext>
            </p:extLst>
          </p:nvPr>
        </p:nvGraphicFramePr>
        <p:xfrm>
          <a:off x="1648779" y="1512027"/>
          <a:ext cx="8910434" cy="4652480"/>
        </p:xfrm>
        <a:graphic>
          <a:graphicData uri="http://schemas.openxmlformats.org/drawingml/2006/table">
            <a:tbl>
              <a:tblPr firstRow="1" bandRow="1"/>
              <a:tblGrid>
                <a:gridCol w="1595560">
                  <a:extLst>
                    <a:ext uri="{9D8B030D-6E8A-4147-A177-3AD203B41FA5}">
                      <a16:colId xmlns:a16="http://schemas.microsoft.com/office/drawing/2014/main" val="932460335"/>
                    </a:ext>
                  </a:extLst>
                </a:gridCol>
                <a:gridCol w="1044982">
                  <a:extLst>
                    <a:ext uri="{9D8B030D-6E8A-4147-A177-3AD203B41FA5}">
                      <a16:colId xmlns:a16="http://schemas.microsoft.com/office/drawing/2014/main" val="2294486476"/>
                    </a:ext>
                  </a:extLst>
                </a:gridCol>
                <a:gridCol w="1044982">
                  <a:extLst>
                    <a:ext uri="{9D8B030D-6E8A-4147-A177-3AD203B41FA5}">
                      <a16:colId xmlns:a16="http://schemas.microsoft.com/office/drawing/2014/main" val="3229800777"/>
                    </a:ext>
                  </a:extLst>
                </a:gridCol>
                <a:gridCol w="1044982">
                  <a:extLst>
                    <a:ext uri="{9D8B030D-6E8A-4147-A177-3AD203B41FA5}">
                      <a16:colId xmlns:a16="http://schemas.microsoft.com/office/drawing/2014/main" val="1861291047"/>
                    </a:ext>
                  </a:extLst>
                </a:gridCol>
                <a:gridCol w="1044982">
                  <a:extLst>
                    <a:ext uri="{9D8B030D-6E8A-4147-A177-3AD203B41FA5}">
                      <a16:colId xmlns:a16="http://schemas.microsoft.com/office/drawing/2014/main" val="60983882"/>
                    </a:ext>
                  </a:extLst>
                </a:gridCol>
                <a:gridCol w="1044982">
                  <a:extLst>
                    <a:ext uri="{9D8B030D-6E8A-4147-A177-3AD203B41FA5}">
                      <a16:colId xmlns:a16="http://schemas.microsoft.com/office/drawing/2014/main" val="129769770"/>
                    </a:ext>
                  </a:extLst>
                </a:gridCol>
                <a:gridCol w="1044982">
                  <a:extLst>
                    <a:ext uri="{9D8B030D-6E8A-4147-A177-3AD203B41FA5}">
                      <a16:colId xmlns:a16="http://schemas.microsoft.com/office/drawing/2014/main" val="2793862221"/>
                    </a:ext>
                  </a:extLst>
                </a:gridCol>
                <a:gridCol w="1044982">
                  <a:extLst>
                    <a:ext uri="{9D8B030D-6E8A-4147-A177-3AD203B41FA5}">
                      <a16:colId xmlns:a16="http://schemas.microsoft.com/office/drawing/2014/main" val="4260662540"/>
                    </a:ext>
                  </a:extLst>
                </a:gridCol>
              </a:tblGrid>
              <a:tr h="40919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4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Q2 2023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lumMod val="65000"/>
                        <a:lumOff val="3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Q3 2023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lumMod val="65000"/>
                        <a:lumOff val="3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Q4 2023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lumMod val="65000"/>
                        <a:lumOff val="3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Q1 2024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lumMod val="65000"/>
                        <a:lumOff val="3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Q2 2024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lumMod val="65000"/>
                        <a:lumOff val="3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Q3 2024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lumMod val="65000"/>
                        <a:lumOff val="3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Q4 2024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lumMod val="65000"/>
                        <a:lumOff val="3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0380499"/>
                  </a:ext>
                </a:extLst>
              </a:tr>
              <a:tr h="44393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IN" sz="12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Stage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4A597"/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sz="1600" dirty="0"/>
                        <a:t>Preliminary Analysis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sz="1600" dirty="0"/>
                        <a:t>Advocate &amp; Monitor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sz="1600" dirty="0"/>
                        <a:t>Implement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0828459"/>
                  </a:ext>
                </a:extLst>
              </a:tr>
              <a:tr h="49558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Legislative Milestones</a:t>
                      </a:r>
                      <a:r>
                        <a:rPr lang="en-IN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4A59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/>
                      <a:endParaRPr lang="en-IN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/>
                      <a:r>
                        <a:rPr lang="en-IN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Government drafts Heads of Bill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/>
                      <a:r>
                        <a:rPr lang="en-IN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Government publishes Heads of Bill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Pre-Legislative Scrutiny &amp; Report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Legislative Process Continues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Legislative Process Continues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Directive transposed by Oct 17</a:t>
                      </a:r>
                      <a:r>
                        <a:rPr lang="en-IN" sz="1000" b="1" baseline="30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</a:t>
                      </a:r>
                      <a:r>
                        <a:rPr lang="en-IN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6339346"/>
                  </a:ext>
                </a:extLst>
              </a:tr>
              <a:tr h="409196">
                <a:tc row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IN" sz="12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Alignment</a:t>
                      </a:r>
                      <a:endParaRPr lang="en-IN" sz="18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890A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2308197"/>
                  </a:ext>
                </a:extLst>
              </a:tr>
              <a:tr h="409196">
                <a:tc vMerge="1">
                  <a:txBody>
                    <a:bodyPr/>
                    <a:lstStyle/>
                    <a:p>
                      <a:endParaRPr lang="en-IN" sz="100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indent="0">
                        <a:buFontTx/>
                        <a:buNone/>
                      </a:pPr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5989008"/>
                  </a:ext>
                </a:extLst>
              </a:tr>
              <a:tr h="409196">
                <a:tc vMerge="1">
                  <a:txBody>
                    <a:bodyPr/>
                    <a:lstStyle/>
                    <a:p>
                      <a:endParaRPr lang="en-IN" sz="1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8477601"/>
                  </a:ext>
                </a:extLst>
              </a:tr>
              <a:tr h="409196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IN" sz="12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Advocacy</a:t>
                      </a:r>
                      <a:endParaRPr lang="en-IN" sz="14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E74AB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2308531"/>
                  </a:ext>
                </a:extLst>
              </a:tr>
              <a:tr h="409196">
                <a:tc vMerge="1">
                  <a:txBody>
                    <a:bodyPr/>
                    <a:lstStyle/>
                    <a:p>
                      <a:endParaRPr lang="en-IN" sz="1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2010032"/>
                  </a:ext>
                </a:extLst>
              </a:tr>
              <a:tr h="409196">
                <a:tc row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IN" sz="12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Awareness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F5CA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3693533"/>
                  </a:ext>
                </a:extLst>
              </a:tr>
              <a:tr h="409196">
                <a:tc vMerge="1">
                  <a:txBody>
                    <a:bodyPr/>
                    <a:lstStyle/>
                    <a:p>
                      <a:pPr algn="ctr"/>
                      <a:endParaRPr lang="en-IN" sz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5CA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6111777"/>
                  </a:ext>
                </a:extLst>
              </a:tr>
              <a:tr h="409196">
                <a:tc vMerge="1">
                  <a:txBody>
                    <a:bodyPr/>
                    <a:lstStyle/>
                    <a:p>
                      <a:pPr algn="ctr"/>
                      <a:endParaRPr lang="en-IN" sz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5CA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6892238"/>
                  </a:ext>
                </a:extLst>
              </a:tr>
            </a:tbl>
          </a:graphicData>
        </a:graphic>
      </p:graphicFrame>
      <p:sp>
        <p:nvSpPr>
          <p:cNvPr id="89" name="TextBox 88">
            <a:extLst>
              <a:ext uri="{FF2B5EF4-FFF2-40B4-BE49-F238E27FC236}">
                <a16:creationId xmlns:a16="http://schemas.microsoft.com/office/drawing/2014/main" id="{EC4E3BEF-6B75-4C57-A552-0E148D2E5138}"/>
              </a:ext>
            </a:extLst>
          </p:cNvPr>
          <p:cNvSpPr txBox="1"/>
          <p:nvPr/>
        </p:nvSpPr>
        <p:spPr>
          <a:xfrm>
            <a:off x="315278" y="1921266"/>
            <a:ext cx="1210172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defTabSz="457200"/>
            <a:r>
              <a:rPr lang="en-US" sz="1200" b="1" u="sng" dirty="0">
                <a:solidFill>
                  <a:prstClr val="black"/>
                </a:solidFill>
                <a:latin typeface="Calibri" panose="020F0502020204030204"/>
              </a:rPr>
              <a:t>Task Complexity</a:t>
            </a:r>
            <a:endParaRPr lang="en-US" sz="1200" b="1" u="sng" dirty="0">
              <a:solidFill>
                <a:prstClr val="black"/>
              </a:solidFill>
              <a:latin typeface="Calibri" panose="020F0502020204030204"/>
              <a:cs typeface="Calibri"/>
            </a:endParaRPr>
          </a:p>
          <a:p>
            <a:pPr defTabSz="457200"/>
            <a:r>
              <a:rPr lang="en-US" sz="1200" dirty="0">
                <a:solidFill>
                  <a:prstClr val="black"/>
                </a:solidFill>
                <a:latin typeface="Calibri" panose="020F0502020204030204"/>
              </a:rPr>
              <a:t>High: </a:t>
            </a:r>
          </a:p>
          <a:p>
            <a:pPr defTabSz="457200"/>
            <a:r>
              <a:rPr lang="en-US" sz="1200" dirty="0">
                <a:solidFill>
                  <a:prstClr val="black"/>
                </a:solidFill>
                <a:latin typeface="Calibri" panose="020F0502020204030204"/>
              </a:rPr>
              <a:t>Med:</a:t>
            </a:r>
          </a:p>
          <a:p>
            <a:pPr defTabSz="457200"/>
            <a:r>
              <a:rPr lang="en-US" sz="1200" dirty="0">
                <a:solidFill>
                  <a:prstClr val="black"/>
                </a:solidFill>
                <a:latin typeface="Calibri" panose="020F0502020204030204"/>
              </a:rPr>
              <a:t>Low:</a:t>
            </a:r>
          </a:p>
        </p:txBody>
      </p:sp>
      <p:sp>
        <p:nvSpPr>
          <p:cNvPr id="90" name="Oval 89">
            <a:extLst>
              <a:ext uri="{FF2B5EF4-FFF2-40B4-BE49-F238E27FC236}">
                <a16:creationId xmlns:a16="http://schemas.microsoft.com/office/drawing/2014/main" id="{1638CBCE-1064-4DDC-B26B-DD56FFA7A2AF}"/>
              </a:ext>
            </a:extLst>
          </p:cNvPr>
          <p:cNvSpPr/>
          <p:nvPr/>
        </p:nvSpPr>
        <p:spPr>
          <a:xfrm>
            <a:off x="769608" y="2146576"/>
            <a:ext cx="128587" cy="128587"/>
          </a:xfrm>
          <a:prstGeom prst="ellipse">
            <a:avLst/>
          </a:prstGeom>
          <a:solidFill>
            <a:srgbClr val="C0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1" name="Oval 90">
            <a:extLst>
              <a:ext uri="{FF2B5EF4-FFF2-40B4-BE49-F238E27FC236}">
                <a16:creationId xmlns:a16="http://schemas.microsoft.com/office/drawing/2014/main" id="{917267F0-C1C8-4B2F-A48A-10D02FB919EA}"/>
              </a:ext>
            </a:extLst>
          </p:cNvPr>
          <p:cNvSpPr/>
          <p:nvPr/>
        </p:nvSpPr>
        <p:spPr>
          <a:xfrm>
            <a:off x="760981" y="2529294"/>
            <a:ext cx="128587" cy="128587"/>
          </a:xfrm>
          <a:prstGeom prst="ellipse">
            <a:avLst/>
          </a:prstGeom>
          <a:solidFill>
            <a:srgbClr val="70AD47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2" name="Rectangle: Rounded Corners 91">
            <a:extLst>
              <a:ext uri="{FF2B5EF4-FFF2-40B4-BE49-F238E27FC236}">
                <a16:creationId xmlns:a16="http://schemas.microsoft.com/office/drawing/2014/main" id="{36002F3F-9580-4CD3-BAE0-4AC0F9D32078}"/>
              </a:ext>
            </a:extLst>
          </p:cNvPr>
          <p:cNvSpPr/>
          <p:nvPr/>
        </p:nvSpPr>
        <p:spPr>
          <a:xfrm>
            <a:off x="3221673" y="3735007"/>
            <a:ext cx="7337541" cy="392673"/>
          </a:xfrm>
          <a:prstGeom prst="roundRect">
            <a:avLst>
              <a:gd name="adj" fmla="val 50000"/>
            </a:avLst>
          </a:prstGeom>
          <a:solidFill>
            <a:srgbClr val="1890AD"/>
          </a:solidFill>
          <a:ln w="12700" cap="flat" cmpd="sng" algn="ctr">
            <a:solidFill>
              <a:srgbClr val="116579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2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 </a:t>
            </a:r>
            <a:r>
              <a:rPr kumimoji="0" lang="en-IN" sz="9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PAC / Working Group Engagement (On-Going)</a:t>
            </a:r>
            <a:endParaRPr kumimoji="0" lang="en-IN" sz="12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93" name="Oval 92">
            <a:extLst>
              <a:ext uri="{FF2B5EF4-FFF2-40B4-BE49-F238E27FC236}">
                <a16:creationId xmlns:a16="http://schemas.microsoft.com/office/drawing/2014/main" id="{1628A674-6DC9-4516-911B-5EE3F0BE4AB2}"/>
              </a:ext>
            </a:extLst>
          </p:cNvPr>
          <p:cNvSpPr/>
          <p:nvPr/>
        </p:nvSpPr>
        <p:spPr>
          <a:xfrm>
            <a:off x="766863" y="2336765"/>
            <a:ext cx="128587" cy="128587"/>
          </a:xfrm>
          <a:prstGeom prst="ellipse">
            <a:avLst/>
          </a:prstGeom>
          <a:solidFill>
            <a:srgbClr val="FFC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5" name="Rectangle: Rounded Corners 94">
            <a:extLst>
              <a:ext uri="{FF2B5EF4-FFF2-40B4-BE49-F238E27FC236}">
                <a16:creationId xmlns:a16="http://schemas.microsoft.com/office/drawing/2014/main" id="{3EB4B19A-83EC-4172-B2A2-18B1710267CA}"/>
              </a:ext>
            </a:extLst>
          </p:cNvPr>
          <p:cNvSpPr/>
          <p:nvPr/>
        </p:nvSpPr>
        <p:spPr>
          <a:xfrm>
            <a:off x="8450759" y="4949241"/>
            <a:ext cx="2108106" cy="403785"/>
          </a:xfrm>
          <a:prstGeom prst="roundRect">
            <a:avLst>
              <a:gd name="adj" fmla="val 50000"/>
            </a:avLst>
          </a:prstGeom>
          <a:solidFill>
            <a:srgbClr val="5F5CA2"/>
          </a:solidFill>
          <a:ln w="12700" cap="flat" cmpd="sng" algn="ctr">
            <a:solidFill>
              <a:srgbClr val="464478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9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Registrar webinar trainings on final policy requirements</a:t>
            </a:r>
          </a:p>
        </p:txBody>
      </p:sp>
      <p:sp>
        <p:nvSpPr>
          <p:cNvPr id="99" name="Rectangle: Rounded Corners 98">
            <a:extLst>
              <a:ext uri="{FF2B5EF4-FFF2-40B4-BE49-F238E27FC236}">
                <a16:creationId xmlns:a16="http://schemas.microsoft.com/office/drawing/2014/main" id="{9AEBE932-6164-4756-8CA7-7BB9B9E85B92}"/>
              </a:ext>
            </a:extLst>
          </p:cNvPr>
          <p:cNvSpPr/>
          <p:nvPr/>
        </p:nvSpPr>
        <p:spPr>
          <a:xfrm>
            <a:off x="3247840" y="2902954"/>
            <a:ext cx="1009402" cy="416605"/>
          </a:xfrm>
          <a:prstGeom prst="roundRect">
            <a:avLst>
              <a:gd name="adj" fmla="val 50000"/>
            </a:avLst>
          </a:prstGeom>
          <a:solidFill>
            <a:srgbClr val="1890AD"/>
          </a:solidFill>
          <a:ln w="12700" cap="flat" cmpd="sng" algn="ctr">
            <a:solidFill>
              <a:srgbClr val="464478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9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Registrar Capacity Survey</a:t>
            </a:r>
          </a:p>
        </p:txBody>
      </p:sp>
      <p:sp>
        <p:nvSpPr>
          <p:cNvPr id="100" name="Rectangle: Rounded Corners 99">
            <a:extLst>
              <a:ext uri="{FF2B5EF4-FFF2-40B4-BE49-F238E27FC236}">
                <a16:creationId xmlns:a16="http://schemas.microsoft.com/office/drawing/2014/main" id="{21131024-76DF-4205-A5E4-00D3881096B4}"/>
              </a:ext>
            </a:extLst>
          </p:cNvPr>
          <p:cNvSpPr/>
          <p:nvPr/>
        </p:nvSpPr>
        <p:spPr>
          <a:xfrm>
            <a:off x="5334077" y="2890527"/>
            <a:ext cx="1054599" cy="400975"/>
          </a:xfrm>
          <a:prstGeom prst="roundRect">
            <a:avLst>
              <a:gd name="adj" fmla="val 50000"/>
            </a:avLst>
          </a:prstGeom>
          <a:solidFill>
            <a:srgbClr val="1890AD"/>
          </a:solidFill>
          <a:ln w="12700" cap="flat" cmpd="sng" algn="ctr">
            <a:solidFill>
              <a:srgbClr val="464478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9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What We Heard Report</a:t>
            </a:r>
          </a:p>
        </p:txBody>
      </p:sp>
      <p:sp>
        <p:nvSpPr>
          <p:cNvPr id="101" name="Oval 100">
            <a:extLst>
              <a:ext uri="{FF2B5EF4-FFF2-40B4-BE49-F238E27FC236}">
                <a16:creationId xmlns:a16="http://schemas.microsoft.com/office/drawing/2014/main" id="{AA3B8B62-E06C-45CB-871B-C2CCCEDE3F1D}"/>
              </a:ext>
            </a:extLst>
          </p:cNvPr>
          <p:cNvSpPr/>
          <p:nvPr/>
        </p:nvSpPr>
        <p:spPr>
          <a:xfrm>
            <a:off x="5352660" y="3039292"/>
            <a:ext cx="128587" cy="128587"/>
          </a:xfrm>
          <a:prstGeom prst="ellipse">
            <a:avLst/>
          </a:prstGeom>
          <a:solidFill>
            <a:srgbClr val="FFC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4" name="Rectangle: Rounded Corners 103">
            <a:extLst>
              <a:ext uri="{FF2B5EF4-FFF2-40B4-BE49-F238E27FC236}">
                <a16:creationId xmlns:a16="http://schemas.microsoft.com/office/drawing/2014/main" id="{A3D596AB-E55B-4067-B834-5B7C4C237B0E}"/>
              </a:ext>
            </a:extLst>
          </p:cNvPr>
          <p:cNvSpPr/>
          <p:nvPr/>
        </p:nvSpPr>
        <p:spPr>
          <a:xfrm>
            <a:off x="4269625" y="2912548"/>
            <a:ext cx="1054599" cy="378684"/>
          </a:xfrm>
          <a:prstGeom prst="roundRect">
            <a:avLst>
              <a:gd name="adj" fmla="val 50000"/>
            </a:avLst>
          </a:prstGeom>
          <a:solidFill>
            <a:srgbClr val="1890AD"/>
          </a:solidFill>
          <a:ln w="12700" cap="flat" cmpd="sng" algn="ctr">
            <a:solidFill>
              <a:srgbClr val="464478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9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Policy Impact Report</a:t>
            </a:r>
          </a:p>
        </p:txBody>
      </p:sp>
      <p:sp>
        <p:nvSpPr>
          <p:cNvPr id="105" name="Oval 104">
            <a:extLst>
              <a:ext uri="{FF2B5EF4-FFF2-40B4-BE49-F238E27FC236}">
                <a16:creationId xmlns:a16="http://schemas.microsoft.com/office/drawing/2014/main" id="{979259B8-0597-42DE-AEFE-C91D9E1E9D22}"/>
              </a:ext>
            </a:extLst>
          </p:cNvPr>
          <p:cNvSpPr/>
          <p:nvPr/>
        </p:nvSpPr>
        <p:spPr>
          <a:xfrm>
            <a:off x="4294475" y="3031302"/>
            <a:ext cx="128587" cy="128587"/>
          </a:xfrm>
          <a:prstGeom prst="ellipse">
            <a:avLst/>
          </a:prstGeom>
          <a:solidFill>
            <a:srgbClr val="FFC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6" name="Rectangle: Rounded Corners 105">
            <a:extLst>
              <a:ext uri="{FF2B5EF4-FFF2-40B4-BE49-F238E27FC236}">
                <a16:creationId xmlns:a16="http://schemas.microsoft.com/office/drawing/2014/main" id="{4610A27D-71C3-48B8-B8C3-5008DCDC49D3}"/>
              </a:ext>
            </a:extLst>
          </p:cNvPr>
          <p:cNvSpPr/>
          <p:nvPr/>
        </p:nvSpPr>
        <p:spPr>
          <a:xfrm>
            <a:off x="6361462" y="4123061"/>
            <a:ext cx="3177887" cy="424051"/>
          </a:xfrm>
          <a:prstGeom prst="roundRect">
            <a:avLst>
              <a:gd name="adj" fmla="val 50000"/>
            </a:avLst>
          </a:prstGeom>
          <a:solidFill>
            <a:srgbClr val="3E74AB"/>
          </a:solidFill>
          <a:ln w="12700" cap="flat" cmpd="sng" algn="ctr">
            <a:solidFill>
              <a:srgbClr val="464478"/>
            </a:solidFill>
            <a:prstDash val="solid"/>
            <a:miter lim="800000"/>
          </a:ln>
          <a:effectLst/>
        </p:spPr>
        <p:txBody>
          <a:bodyPr lIns="91440" tIns="45720" rIns="91440" bIns="45720" rtlCol="0" anchor="ctr"/>
          <a:lstStyle/>
          <a:p>
            <a:pPr algn="ctr" defTabSz="457200">
              <a:defRPr/>
            </a:pPr>
            <a:r>
              <a:rPr kumimoji="0" lang="en-IN" sz="9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</a:rPr>
              <a:t>White Papers for public consultations and/or Committee submissions</a:t>
            </a:r>
            <a:r>
              <a:rPr lang="en-IN" sz="900" kern="0" dirty="0">
                <a:solidFill>
                  <a:prstClr val="white"/>
                </a:solidFill>
                <a:latin typeface="Calibri" panose="020F0502020204030204"/>
                <a:cs typeface="Arial"/>
              </a:rPr>
              <a:t> (if option available)</a:t>
            </a:r>
            <a:endParaRPr kumimoji="0" lang="en-IN" sz="9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107" name="Oval 106">
            <a:extLst>
              <a:ext uri="{FF2B5EF4-FFF2-40B4-BE49-F238E27FC236}">
                <a16:creationId xmlns:a16="http://schemas.microsoft.com/office/drawing/2014/main" id="{6FE907BC-CEFE-489F-8FFB-9E43463EA3BA}"/>
              </a:ext>
            </a:extLst>
          </p:cNvPr>
          <p:cNvSpPr/>
          <p:nvPr/>
        </p:nvSpPr>
        <p:spPr>
          <a:xfrm>
            <a:off x="3260260" y="3869988"/>
            <a:ext cx="128587" cy="128587"/>
          </a:xfrm>
          <a:prstGeom prst="ellipse">
            <a:avLst/>
          </a:prstGeom>
          <a:solidFill>
            <a:srgbClr val="70AD47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8" name="Oval 107">
            <a:extLst>
              <a:ext uri="{FF2B5EF4-FFF2-40B4-BE49-F238E27FC236}">
                <a16:creationId xmlns:a16="http://schemas.microsoft.com/office/drawing/2014/main" id="{4648F0C0-0742-4341-A327-604DF07BF344}"/>
              </a:ext>
            </a:extLst>
          </p:cNvPr>
          <p:cNvSpPr/>
          <p:nvPr/>
        </p:nvSpPr>
        <p:spPr>
          <a:xfrm>
            <a:off x="6388675" y="4243578"/>
            <a:ext cx="128587" cy="128587"/>
          </a:xfrm>
          <a:prstGeom prst="ellipse">
            <a:avLst/>
          </a:prstGeom>
          <a:solidFill>
            <a:srgbClr val="C0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9" name="Rectangle: Rounded Corners 108">
            <a:extLst>
              <a:ext uri="{FF2B5EF4-FFF2-40B4-BE49-F238E27FC236}">
                <a16:creationId xmlns:a16="http://schemas.microsoft.com/office/drawing/2014/main" id="{F9715683-889F-466B-9582-D90524DE18EA}"/>
              </a:ext>
            </a:extLst>
          </p:cNvPr>
          <p:cNvSpPr/>
          <p:nvPr/>
        </p:nvSpPr>
        <p:spPr>
          <a:xfrm>
            <a:off x="5343914" y="4537118"/>
            <a:ext cx="4171702" cy="406812"/>
          </a:xfrm>
          <a:prstGeom prst="roundRect">
            <a:avLst>
              <a:gd name="adj" fmla="val 50000"/>
            </a:avLst>
          </a:prstGeom>
          <a:solidFill>
            <a:srgbClr val="3E74AB"/>
          </a:solidFill>
          <a:ln w="12700" cap="flat" cmpd="sng" algn="ctr">
            <a:solidFill>
              <a:srgbClr val="464478"/>
            </a:solidFill>
            <a:prstDash val="solid"/>
            <a:miter lim="800000"/>
          </a:ln>
          <a:effectLst/>
        </p:spPr>
        <p:txBody>
          <a:bodyPr lIns="91440" tIns="45720" rIns="91440" bIns="4572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sz="900" kern="0" dirty="0">
                <a:solidFill>
                  <a:prstClr val="white"/>
                </a:solidFill>
                <a:latin typeface="Calibri" panose="020F0502020204030204"/>
                <a:cs typeface="Arial"/>
              </a:rPr>
              <a:t>Correspondence</a:t>
            </a:r>
            <a:r>
              <a:rPr kumimoji="0" lang="en-IN" sz="9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</a:rPr>
              <a:t> with relevant policymakers</a:t>
            </a:r>
          </a:p>
        </p:txBody>
      </p:sp>
      <p:sp>
        <p:nvSpPr>
          <p:cNvPr id="110" name="Oval 109">
            <a:extLst>
              <a:ext uri="{FF2B5EF4-FFF2-40B4-BE49-F238E27FC236}">
                <a16:creationId xmlns:a16="http://schemas.microsoft.com/office/drawing/2014/main" id="{B3D44C61-5340-4D12-A81F-EFC54BE5CC6B}"/>
              </a:ext>
            </a:extLst>
          </p:cNvPr>
          <p:cNvSpPr/>
          <p:nvPr/>
        </p:nvSpPr>
        <p:spPr>
          <a:xfrm>
            <a:off x="8496032" y="5081564"/>
            <a:ext cx="128587" cy="128587"/>
          </a:xfrm>
          <a:prstGeom prst="ellipse">
            <a:avLst/>
          </a:prstGeom>
          <a:solidFill>
            <a:srgbClr val="FFC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1" name="Rectangle: Rounded Corners 110">
            <a:extLst>
              <a:ext uri="{FF2B5EF4-FFF2-40B4-BE49-F238E27FC236}">
                <a16:creationId xmlns:a16="http://schemas.microsoft.com/office/drawing/2014/main" id="{FE0293FE-002B-42E0-ADBF-805211577914}"/>
              </a:ext>
            </a:extLst>
          </p:cNvPr>
          <p:cNvSpPr/>
          <p:nvPr/>
        </p:nvSpPr>
        <p:spPr>
          <a:xfrm>
            <a:off x="4323040" y="3298249"/>
            <a:ext cx="5183506" cy="407444"/>
          </a:xfrm>
          <a:prstGeom prst="roundRect">
            <a:avLst>
              <a:gd name="adj" fmla="val 50000"/>
            </a:avLst>
          </a:prstGeom>
          <a:solidFill>
            <a:srgbClr val="1890AD"/>
          </a:solidFill>
          <a:ln w="12700" cap="flat" cmpd="sng" algn="ctr">
            <a:solidFill>
              <a:srgbClr val="464478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9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Monitor legislative changes at each stage</a:t>
            </a:r>
          </a:p>
        </p:txBody>
      </p:sp>
      <p:sp>
        <p:nvSpPr>
          <p:cNvPr id="112" name="Rectangle: Rounded Corners 111">
            <a:extLst>
              <a:ext uri="{FF2B5EF4-FFF2-40B4-BE49-F238E27FC236}">
                <a16:creationId xmlns:a16="http://schemas.microsoft.com/office/drawing/2014/main" id="{CC89E1DA-68DF-4C57-A831-D3007AA6F3A3}"/>
              </a:ext>
            </a:extLst>
          </p:cNvPr>
          <p:cNvSpPr/>
          <p:nvPr/>
        </p:nvSpPr>
        <p:spPr>
          <a:xfrm>
            <a:off x="9497748" y="2915124"/>
            <a:ext cx="1042883" cy="389328"/>
          </a:xfrm>
          <a:prstGeom prst="roundRect">
            <a:avLst>
              <a:gd name="adj" fmla="val 50000"/>
            </a:avLst>
          </a:prstGeom>
          <a:solidFill>
            <a:srgbClr val="1890AD"/>
          </a:solidFill>
          <a:ln w="12700" cap="flat" cmpd="sng" algn="ctr">
            <a:solidFill>
              <a:srgbClr val="464478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9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Fast Track Changes</a:t>
            </a:r>
          </a:p>
        </p:txBody>
      </p:sp>
      <p:sp>
        <p:nvSpPr>
          <p:cNvPr id="114" name="Rectangle: Rounded Corners 113">
            <a:extLst>
              <a:ext uri="{FF2B5EF4-FFF2-40B4-BE49-F238E27FC236}">
                <a16:creationId xmlns:a16="http://schemas.microsoft.com/office/drawing/2014/main" id="{B37ADD83-56C0-4955-94AF-7848BBCC8297}"/>
              </a:ext>
            </a:extLst>
          </p:cNvPr>
          <p:cNvSpPr/>
          <p:nvPr/>
        </p:nvSpPr>
        <p:spPr>
          <a:xfrm>
            <a:off x="6391988" y="2903477"/>
            <a:ext cx="3087175" cy="400975"/>
          </a:xfrm>
          <a:prstGeom prst="roundRect">
            <a:avLst>
              <a:gd name="adj" fmla="val 50000"/>
            </a:avLst>
          </a:prstGeom>
          <a:solidFill>
            <a:srgbClr val="1890AD"/>
          </a:solidFill>
          <a:ln w="12700" cap="flat" cmpd="sng" algn="ctr">
            <a:solidFill>
              <a:srgbClr val="464478"/>
            </a:solidFill>
            <a:prstDash val="solid"/>
            <a:miter lim="800000"/>
          </a:ln>
          <a:effectLst/>
        </p:spPr>
        <p:txBody>
          <a:bodyPr lIns="91440" tIns="45720" rIns="91440" bIns="4572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9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</a:rPr>
              <a:t>Adjust policy options as legislation evolves </a:t>
            </a:r>
            <a:endParaRPr lang="en-IN" sz="9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cs typeface="Arial"/>
            </a:endParaRPr>
          </a:p>
        </p:txBody>
      </p:sp>
      <p:sp>
        <p:nvSpPr>
          <p:cNvPr id="115" name="Oval 114">
            <a:extLst>
              <a:ext uri="{FF2B5EF4-FFF2-40B4-BE49-F238E27FC236}">
                <a16:creationId xmlns:a16="http://schemas.microsoft.com/office/drawing/2014/main" id="{7D3565D3-37C1-457C-86F6-21DC403587A4}"/>
              </a:ext>
            </a:extLst>
          </p:cNvPr>
          <p:cNvSpPr/>
          <p:nvPr/>
        </p:nvSpPr>
        <p:spPr>
          <a:xfrm>
            <a:off x="4344154" y="3434758"/>
            <a:ext cx="128587" cy="128587"/>
          </a:xfrm>
          <a:prstGeom prst="ellipse">
            <a:avLst/>
          </a:prstGeom>
          <a:solidFill>
            <a:srgbClr val="FFC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7" name="Rectangle: Rounded Corners 116">
            <a:extLst>
              <a:ext uri="{FF2B5EF4-FFF2-40B4-BE49-F238E27FC236}">
                <a16:creationId xmlns:a16="http://schemas.microsoft.com/office/drawing/2014/main" id="{06EEF8BA-B11D-4C74-87C2-1351A4B3559D}"/>
              </a:ext>
            </a:extLst>
          </p:cNvPr>
          <p:cNvSpPr/>
          <p:nvPr/>
        </p:nvSpPr>
        <p:spPr>
          <a:xfrm>
            <a:off x="5334844" y="4949585"/>
            <a:ext cx="3116263" cy="403785"/>
          </a:xfrm>
          <a:prstGeom prst="roundRect">
            <a:avLst>
              <a:gd name="adj" fmla="val 50000"/>
            </a:avLst>
          </a:prstGeom>
          <a:solidFill>
            <a:srgbClr val="5F5CA2"/>
          </a:solidFill>
          <a:ln w="12700" cap="flat" cmpd="sng" algn="ctr">
            <a:solidFill>
              <a:srgbClr val="464478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9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Newsletter and RAR webinars for awareness</a:t>
            </a:r>
          </a:p>
        </p:txBody>
      </p:sp>
      <p:sp>
        <p:nvSpPr>
          <p:cNvPr id="118" name="Oval 117">
            <a:extLst>
              <a:ext uri="{FF2B5EF4-FFF2-40B4-BE49-F238E27FC236}">
                <a16:creationId xmlns:a16="http://schemas.microsoft.com/office/drawing/2014/main" id="{ECBF0ABD-E1C4-4D56-96AB-C69CF0A4C1F7}"/>
              </a:ext>
            </a:extLst>
          </p:cNvPr>
          <p:cNvSpPr/>
          <p:nvPr/>
        </p:nvSpPr>
        <p:spPr>
          <a:xfrm>
            <a:off x="5376007" y="4668037"/>
            <a:ext cx="128587" cy="128587"/>
          </a:xfrm>
          <a:prstGeom prst="ellipse">
            <a:avLst/>
          </a:prstGeom>
          <a:solidFill>
            <a:srgbClr val="FFCC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9" name="Rectangle: Rounded Corners 118">
            <a:extLst>
              <a:ext uri="{FF2B5EF4-FFF2-40B4-BE49-F238E27FC236}">
                <a16:creationId xmlns:a16="http://schemas.microsoft.com/office/drawing/2014/main" id="{60F457C7-DBB0-4C2E-8FE8-D9BCF424BD03}"/>
              </a:ext>
            </a:extLst>
          </p:cNvPr>
          <p:cNvSpPr/>
          <p:nvPr/>
        </p:nvSpPr>
        <p:spPr>
          <a:xfrm>
            <a:off x="3224466" y="5788999"/>
            <a:ext cx="7323410" cy="398130"/>
          </a:xfrm>
          <a:prstGeom prst="roundRect">
            <a:avLst>
              <a:gd name="adj" fmla="val 50000"/>
            </a:avLst>
          </a:prstGeom>
          <a:solidFill>
            <a:srgbClr val="5F5CA2"/>
          </a:solidFill>
          <a:ln w="12700" cap="flat" cmpd="sng" algn="ctr">
            <a:solidFill>
              <a:srgbClr val="464478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9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 ICANN &amp; CENTR calls, conferences and workshops as needed</a:t>
            </a:r>
          </a:p>
        </p:txBody>
      </p:sp>
      <p:sp>
        <p:nvSpPr>
          <p:cNvPr id="120" name="Oval 119">
            <a:extLst>
              <a:ext uri="{FF2B5EF4-FFF2-40B4-BE49-F238E27FC236}">
                <a16:creationId xmlns:a16="http://schemas.microsoft.com/office/drawing/2014/main" id="{B5D86871-4729-474F-88A7-F2DF5D4A6499}"/>
              </a:ext>
            </a:extLst>
          </p:cNvPr>
          <p:cNvSpPr/>
          <p:nvPr/>
        </p:nvSpPr>
        <p:spPr>
          <a:xfrm>
            <a:off x="3256118" y="5921322"/>
            <a:ext cx="128587" cy="128587"/>
          </a:xfrm>
          <a:prstGeom prst="ellipse">
            <a:avLst/>
          </a:prstGeom>
          <a:solidFill>
            <a:srgbClr val="70AD47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1" name="Rectangle: Rounded Corners 120">
            <a:extLst>
              <a:ext uri="{FF2B5EF4-FFF2-40B4-BE49-F238E27FC236}">
                <a16:creationId xmlns:a16="http://schemas.microsoft.com/office/drawing/2014/main" id="{EE2DF60A-EE65-445D-BE54-7946FDCA5C1C}"/>
              </a:ext>
            </a:extLst>
          </p:cNvPr>
          <p:cNvSpPr/>
          <p:nvPr/>
        </p:nvSpPr>
        <p:spPr>
          <a:xfrm>
            <a:off x="5331359" y="5350749"/>
            <a:ext cx="4175186" cy="396599"/>
          </a:xfrm>
          <a:prstGeom prst="roundRect">
            <a:avLst>
              <a:gd name="adj" fmla="val 50000"/>
            </a:avLst>
          </a:prstGeom>
          <a:solidFill>
            <a:srgbClr val="5F5CA2"/>
          </a:solidFill>
          <a:ln w="12700" cap="flat" cmpd="sng" algn="ctr">
            <a:solidFill>
              <a:srgbClr val="464478"/>
            </a:solidFill>
            <a:prstDash val="solid"/>
            <a:miter lim="800000"/>
          </a:ln>
          <a:effectLst/>
        </p:spPr>
        <p:txBody>
          <a:bodyPr lIns="91440" tIns="45720" rIns="91440" bIns="4572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9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</a:rPr>
              <a:t>Open Letters and Blog Posts on NIS </a:t>
            </a:r>
            <a:r>
              <a:rPr lang="en-IN" sz="900" kern="0" dirty="0">
                <a:solidFill>
                  <a:prstClr val="white"/>
                </a:solidFill>
                <a:latin typeface="Calibri" panose="020F0502020204030204"/>
                <a:cs typeface="Arial"/>
              </a:rPr>
              <a:t>2</a:t>
            </a:r>
            <a:endParaRPr kumimoji="0" lang="en-IN" sz="9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/>
            </a:endParaRPr>
          </a:p>
        </p:txBody>
      </p:sp>
      <p:sp>
        <p:nvSpPr>
          <p:cNvPr id="122" name="Oval 121">
            <a:extLst>
              <a:ext uri="{FF2B5EF4-FFF2-40B4-BE49-F238E27FC236}">
                <a16:creationId xmlns:a16="http://schemas.microsoft.com/office/drawing/2014/main" id="{6B4522D5-E770-45AA-96A5-FB87ACC83FF1}"/>
              </a:ext>
            </a:extLst>
          </p:cNvPr>
          <p:cNvSpPr/>
          <p:nvPr/>
        </p:nvSpPr>
        <p:spPr>
          <a:xfrm>
            <a:off x="5372910" y="5081565"/>
            <a:ext cx="128587" cy="128587"/>
          </a:xfrm>
          <a:prstGeom prst="ellipse">
            <a:avLst/>
          </a:prstGeom>
          <a:solidFill>
            <a:srgbClr val="70AD47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5" name="Oval 124">
            <a:extLst>
              <a:ext uri="{FF2B5EF4-FFF2-40B4-BE49-F238E27FC236}">
                <a16:creationId xmlns:a16="http://schemas.microsoft.com/office/drawing/2014/main" id="{E015D3C8-1274-4331-A85E-3096706E71FD}"/>
              </a:ext>
            </a:extLst>
          </p:cNvPr>
          <p:cNvSpPr/>
          <p:nvPr/>
        </p:nvSpPr>
        <p:spPr>
          <a:xfrm>
            <a:off x="3276948" y="3060466"/>
            <a:ext cx="128587" cy="128587"/>
          </a:xfrm>
          <a:prstGeom prst="ellipse">
            <a:avLst/>
          </a:prstGeom>
          <a:solidFill>
            <a:srgbClr val="FFC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8" name="Oval 127">
            <a:extLst>
              <a:ext uri="{FF2B5EF4-FFF2-40B4-BE49-F238E27FC236}">
                <a16:creationId xmlns:a16="http://schemas.microsoft.com/office/drawing/2014/main" id="{5FC552EF-0992-4F59-B1B6-0614921D1D39}"/>
              </a:ext>
            </a:extLst>
          </p:cNvPr>
          <p:cNvSpPr/>
          <p:nvPr/>
        </p:nvSpPr>
        <p:spPr>
          <a:xfrm>
            <a:off x="5365860" y="5500217"/>
            <a:ext cx="128587" cy="128587"/>
          </a:xfrm>
          <a:prstGeom prst="ellipse">
            <a:avLst/>
          </a:prstGeom>
          <a:solidFill>
            <a:srgbClr val="70AD47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EB4C6BFA-1C89-4F0E-8738-F1FE7EF385B9}"/>
              </a:ext>
            </a:extLst>
          </p:cNvPr>
          <p:cNvCxnSpPr>
            <a:cxnSpLocks/>
          </p:cNvCxnSpPr>
          <p:nvPr/>
        </p:nvCxnSpPr>
        <p:spPr>
          <a:xfrm>
            <a:off x="3275224" y="1492243"/>
            <a:ext cx="1010613" cy="438611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32" name="Straight Connector 131">
            <a:extLst>
              <a:ext uri="{FF2B5EF4-FFF2-40B4-BE49-F238E27FC236}">
                <a16:creationId xmlns:a16="http://schemas.microsoft.com/office/drawing/2014/main" id="{E3629C17-D306-413C-B0BC-521E36C49793}"/>
              </a:ext>
            </a:extLst>
          </p:cNvPr>
          <p:cNvCxnSpPr>
            <a:cxnSpLocks/>
          </p:cNvCxnSpPr>
          <p:nvPr/>
        </p:nvCxnSpPr>
        <p:spPr>
          <a:xfrm flipH="1">
            <a:off x="3254109" y="1512027"/>
            <a:ext cx="1040366" cy="418827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46" name="Oval 45">
            <a:extLst>
              <a:ext uri="{FF2B5EF4-FFF2-40B4-BE49-F238E27FC236}">
                <a16:creationId xmlns:a16="http://schemas.microsoft.com/office/drawing/2014/main" id="{4648F0C0-0742-4341-A327-604DF07BF344}"/>
              </a:ext>
            </a:extLst>
          </p:cNvPr>
          <p:cNvSpPr/>
          <p:nvPr/>
        </p:nvSpPr>
        <p:spPr>
          <a:xfrm>
            <a:off x="6410571" y="3039292"/>
            <a:ext cx="128587" cy="128587"/>
          </a:xfrm>
          <a:prstGeom prst="ellipse">
            <a:avLst/>
          </a:prstGeom>
          <a:solidFill>
            <a:srgbClr val="C0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DDBA8AF1-2083-D1A4-65B6-359871154985}"/>
              </a:ext>
            </a:extLst>
          </p:cNvPr>
          <p:cNvCxnSpPr>
            <a:cxnSpLocks/>
          </p:cNvCxnSpPr>
          <p:nvPr/>
        </p:nvCxnSpPr>
        <p:spPr>
          <a:xfrm>
            <a:off x="4344154" y="1492243"/>
            <a:ext cx="1010613" cy="438611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3DDAD226-BCE9-AEC7-B34E-51988DD4CB6F}"/>
              </a:ext>
            </a:extLst>
          </p:cNvPr>
          <p:cNvCxnSpPr>
            <a:cxnSpLocks/>
          </p:cNvCxnSpPr>
          <p:nvPr/>
        </p:nvCxnSpPr>
        <p:spPr>
          <a:xfrm flipH="1">
            <a:off x="4323039" y="1512027"/>
            <a:ext cx="1040366" cy="418827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5" name="Oval 4">
            <a:extLst>
              <a:ext uri="{FF2B5EF4-FFF2-40B4-BE49-F238E27FC236}">
                <a16:creationId xmlns:a16="http://schemas.microsoft.com/office/drawing/2014/main" id="{11C91179-10A9-B4C8-92D6-3EE5F4058F31}"/>
              </a:ext>
            </a:extLst>
          </p:cNvPr>
          <p:cNvSpPr/>
          <p:nvPr/>
        </p:nvSpPr>
        <p:spPr>
          <a:xfrm>
            <a:off x="9513883" y="3039292"/>
            <a:ext cx="128587" cy="128587"/>
          </a:xfrm>
          <a:prstGeom prst="ellipse">
            <a:avLst/>
          </a:prstGeom>
          <a:solidFill>
            <a:srgbClr val="FFC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3DBDCA7-9E70-FCB9-0454-266056D110DA}"/>
              </a:ext>
            </a:extLst>
          </p:cNvPr>
          <p:cNvSpPr txBox="1"/>
          <p:nvPr/>
        </p:nvSpPr>
        <p:spPr>
          <a:xfrm>
            <a:off x="2936277" y="500572"/>
            <a:ext cx="814181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en-IE" sz="2200" b="1" dirty="0">
                <a:latin typeface="Arial" panose="020B0604020202020204" pitchFamily="34" charset="0"/>
                <a:cs typeface="Arial" panose="020B0604020202020204" pitchFamily="34" charset="0"/>
              </a:rPr>
              <a:t>NIS 2 – </a:t>
            </a:r>
            <a:r>
              <a:rPr lang="en-GB" sz="2200" b="1" dirty="0">
                <a:latin typeface="Arial" panose="020B0604020202020204" pitchFamily="34" charset="0"/>
                <a:cs typeface="Arial" panose="020B0604020202020204" pitchFamily="34" charset="0"/>
              </a:rPr>
              <a:t>Directive on security of network &amp; info systems</a:t>
            </a:r>
            <a:endParaRPr lang="en-IE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0E15701-78E5-0BEE-E39A-A3C5DE2FE259}"/>
              </a:ext>
            </a:extLst>
          </p:cNvPr>
          <p:cNvSpPr txBox="1"/>
          <p:nvPr/>
        </p:nvSpPr>
        <p:spPr>
          <a:xfrm>
            <a:off x="3125908" y="931459"/>
            <a:ext cx="8391178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b="1" dirty="0">
                <a:solidFill>
                  <a:schemeClr val="accent6">
                    <a:lumMod val="50000"/>
                    <a:lumOff val="50000"/>
                  </a:schemeClr>
                </a:solidFill>
              </a:rPr>
              <a:t>Recap – Updated Roadmap</a:t>
            </a:r>
            <a:endParaRPr lang="en-IE" b="1" dirty="0">
              <a:solidFill>
                <a:schemeClr val="accent6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53105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936277" y="500572"/>
            <a:ext cx="814181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en-IE" sz="2200" b="1">
                <a:latin typeface="Arial" panose="020B0604020202020204" pitchFamily="34" charset="0"/>
                <a:cs typeface="Arial" panose="020B0604020202020204" pitchFamily="34" charset="0"/>
              </a:rPr>
              <a:t>NIS 2 – </a:t>
            </a:r>
            <a:r>
              <a:rPr lang="en-GB" sz="2200" b="1">
                <a:latin typeface="Arial" panose="020B0604020202020204" pitchFamily="34" charset="0"/>
                <a:cs typeface="Arial" panose="020B0604020202020204" pitchFamily="34" charset="0"/>
              </a:rPr>
              <a:t>Directive on security of network &amp; info systems</a:t>
            </a:r>
            <a:endParaRPr lang="en-IE" sz="22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CC4068-A34B-47CF-85D7-EF8F5380E6A2}"/>
              </a:ext>
            </a:extLst>
          </p:cNvPr>
          <p:cNvSpPr txBox="1"/>
          <p:nvPr/>
        </p:nvSpPr>
        <p:spPr>
          <a:xfrm>
            <a:off x="3132150" y="931459"/>
            <a:ext cx="4295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>
                <a:solidFill>
                  <a:schemeClr val="accent6">
                    <a:lumMod val="50000"/>
                    <a:lumOff val="50000"/>
                  </a:schemeClr>
                </a:solidFill>
              </a:rPr>
              <a:t>5.1 NIS2 Mandate Tracker</a:t>
            </a:r>
            <a:endParaRPr lang="en-IE" b="1">
              <a:solidFill>
                <a:schemeClr val="accent6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71814B8-9F0B-4CA4-B57C-0424E9D68036}"/>
              </a:ext>
            </a:extLst>
          </p:cNvPr>
          <p:cNvSpPr txBox="1"/>
          <p:nvPr/>
        </p:nvSpPr>
        <p:spPr>
          <a:xfrm>
            <a:off x="6400800" y="1116125"/>
            <a:ext cx="579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/>
              <a:t>Actions taken since last PAC Meeting (14 Sep 2023)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7BCCA83-CD6A-4050-B425-75847E4FB5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3199055"/>
              </p:ext>
            </p:extLst>
          </p:nvPr>
        </p:nvGraphicFramePr>
        <p:xfrm>
          <a:off x="411953" y="1468457"/>
          <a:ext cx="11368089" cy="5102160"/>
        </p:xfrm>
        <a:graphic>
          <a:graphicData uri="http://schemas.openxmlformats.org/drawingml/2006/table">
            <a:tbl>
              <a:tblPr firstRow="1" bandRow="1"/>
              <a:tblGrid>
                <a:gridCol w="3789363">
                  <a:extLst>
                    <a:ext uri="{9D8B030D-6E8A-4147-A177-3AD203B41FA5}">
                      <a16:colId xmlns:a16="http://schemas.microsoft.com/office/drawing/2014/main" val="2406520411"/>
                    </a:ext>
                  </a:extLst>
                </a:gridCol>
                <a:gridCol w="3789363">
                  <a:extLst>
                    <a:ext uri="{9D8B030D-6E8A-4147-A177-3AD203B41FA5}">
                      <a16:colId xmlns:a16="http://schemas.microsoft.com/office/drawing/2014/main" val="79476775"/>
                    </a:ext>
                  </a:extLst>
                </a:gridCol>
                <a:gridCol w="3789363">
                  <a:extLst>
                    <a:ext uri="{9D8B030D-6E8A-4147-A177-3AD203B41FA5}">
                      <a16:colId xmlns:a16="http://schemas.microsoft.com/office/drawing/2014/main" val="3208596750"/>
                    </a:ext>
                  </a:extLst>
                </a:gridCol>
              </a:tblGrid>
              <a:tr h="135675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Alignment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Ensure that .IE Policies and Processes are aligned with NIS2 requirements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Advocacy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Frequently present the concerns and views of stakeholders to policymakers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Awareness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Actively inform Registrars of impending changes from NIS2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0080950"/>
                  </a:ext>
                </a:extLst>
              </a:tr>
              <a:tr h="209014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en-US"/>
                    </a:p>
                    <a:p>
                      <a:pPr algn="ctr"/>
                      <a:endParaRPr lang="en-US"/>
                    </a:p>
                    <a:p>
                      <a:pPr algn="ctr"/>
                      <a:endParaRPr lang="en-US"/>
                    </a:p>
                    <a:p>
                      <a:pPr algn="ctr"/>
                      <a:endParaRPr lang="en-US"/>
                    </a:p>
                    <a:p>
                      <a:pPr algn="ctr"/>
                      <a:endParaRPr lang="en-US"/>
                    </a:p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4983335"/>
                  </a:ext>
                </a:extLst>
              </a:tr>
              <a:tr h="165526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NIS2 WG Meeting held (23 Nov 2023)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Participation in CENTR &amp; ICANN events regarding NIS2 (ongoing)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i="0" baseline="0" dirty="0">
                          <a:solidFill>
                            <a:schemeClr val="tx1"/>
                          </a:solidFill>
                        </a:rPr>
                        <a:t>Call with DECC &amp; NCSC officials held about how.ie registration validation processes (Oct 2023)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i="1" baseline="0" dirty="0">
                          <a:solidFill>
                            <a:schemeClr val="tx1"/>
                          </a:solidFill>
                        </a:rPr>
                        <a:t>What We Heard Report 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drafted based on engagement to date (Nov 2023)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285750" marR="0" lvl="0" indent="-28575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Webinar for Registrars on NIS2 implications held (12 Oct 2023)</a:t>
                      </a:r>
                    </a:p>
                    <a:p>
                      <a:pPr marL="285750" marR="0" lvl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Brief presentation at Registrar Day on NIS2 (5 Dec 2023)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80565073"/>
                  </a:ext>
                </a:extLst>
              </a:tr>
            </a:tbl>
          </a:graphicData>
        </a:graphic>
      </p:graphicFrame>
      <p:sp>
        <p:nvSpPr>
          <p:cNvPr id="7" name="Oval 6">
            <a:extLst>
              <a:ext uri="{FF2B5EF4-FFF2-40B4-BE49-F238E27FC236}">
                <a16:creationId xmlns:a16="http://schemas.microsoft.com/office/drawing/2014/main" id="{E2B94891-6749-4AEA-AF6D-D42BD2FD5921}"/>
              </a:ext>
            </a:extLst>
          </p:cNvPr>
          <p:cNvSpPr/>
          <p:nvPr/>
        </p:nvSpPr>
        <p:spPr>
          <a:xfrm>
            <a:off x="1566817" y="3111105"/>
            <a:ext cx="1378827" cy="1378827"/>
          </a:xfrm>
          <a:prstGeom prst="ellipse">
            <a:avLst/>
          </a:prstGeom>
          <a:solidFill>
            <a:srgbClr val="0C7CFA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Actions taken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625AB65B-4895-4B27-BD41-39A12E7B370D}"/>
              </a:ext>
            </a:extLst>
          </p:cNvPr>
          <p:cNvSpPr/>
          <p:nvPr/>
        </p:nvSpPr>
        <p:spPr>
          <a:xfrm>
            <a:off x="5406586" y="3111104"/>
            <a:ext cx="1378827" cy="1378827"/>
          </a:xfrm>
          <a:prstGeom prst="ellipse">
            <a:avLst/>
          </a:prstGeom>
          <a:solidFill>
            <a:srgbClr val="07ABD9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kern="0">
                <a:solidFill>
                  <a:prstClr val="white"/>
                </a:solidFill>
                <a:latin typeface="Calibri" panose="020F0502020204030204"/>
              </a:rPr>
              <a:t>2</a:t>
            </a:r>
            <a:endParaRPr kumimoji="0" lang="en-US" sz="3200" b="1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Actions taken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21FF5C40-9FCF-42A3-9D8A-25757965FA48}"/>
              </a:ext>
            </a:extLst>
          </p:cNvPr>
          <p:cNvSpPr/>
          <p:nvPr/>
        </p:nvSpPr>
        <p:spPr>
          <a:xfrm>
            <a:off x="9246355" y="3111103"/>
            <a:ext cx="1378827" cy="1378827"/>
          </a:xfrm>
          <a:prstGeom prst="ellipse">
            <a:avLst/>
          </a:prstGeom>
          <a:solidFill>
            <a:srgbClr val="3CB4B7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lIns="91440" tIns="45720" rIns="91440" bIns="4572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kern="0" dirty="0">
                <a:solidFill>
                  <a:prstClr val="white"/>
                </a:solidFill>
                <a:latin typeface="Calibri" panose="020F0502020204030204"/>
                <a:cs typeface="Calibri"/>
              </a:rPr>
              <a:t>2</a:t>
            </a:r>
            <a:endParaRPr lang="en-US" sz="32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cs typeface="Calibri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Action taken</a:t>
            </a:r>
            <a:endParaRPr lang="en-US" sz="16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340801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936277" y="500572"/>
            <a:ext cx="814181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en-IE" sz="2200" b="1">
                <a:latin typeface="Arial" panose="020B0604020202020204" pitchFamily="34" charset="0"/>
                <a:cs typeface="Arial" panose="020B0604020202020204" pitchFamily="34" charset="0"/>
              </a:rPr>
              <a:t>NIS 2 – </a:t>
            </a:r>
            <a:r>
              <a:rPr lang="en-GB" sz="2200" b="1">
                <a:latin typeface="Arial" panose="020B0604020202020204" pitchFamily="34" charset="0"/>
                <a:cs typeface="Arial" panose="020B0604020202020204" pitchFamily="34" charset="0"/>
              </a:rPr>
              <a:t>Directive on security of network &amp; info systems</a:t>
            </a:r>
            <a:endParaRPr lang="en-IE" sz="22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0597CC7-5321-4CC8-92E9-04EA65AE2C6E}"/>
              </a:ext>
            </a:extLst>
          </p:cNvPr>
          <p:cNvSpPr txBox="1">
            <a:spLocks/>
          </p:cNvSpPr>
          <p:nvPr/>
        </p:nvSpPr>
        <p:spPr>
          <a:xfrm>
            <a:off x="548640" y="1545328"/>
            <a:ext cx="10968446" cy="4812100"/>
          </a:xfrm>
          <a:prstGeom prst="rect">
            <a:avLst/>
          </a:prstGeom>
        </p:spPr>
        <p:txBody>
          <a:bodyPr lIns="91440" tIns="45720" rIns="91440" bIns="4572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GB" sz="2400" dirty="0">
                <a:cs typeface="Arial"/>
              </a:rPr>
              <a:t>Government Legislation Programme (Sept 2023)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GB" sz="2000" i="1" dirty="0">
                <a:cs typeface="Arial"/>
              </a:rPr>
              <a:t>National Cyber Security Bill</a:t>
            </a:r>
            <a:r>
              <a:rPr lang="en-GB" sz="2000" dirty="0">
                <a:cs typeface="Arial"/>
              </a:rPr>
              <a:t> announced.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GB" sz="2000" dirty="0">
                <a:cs typeface="Arial"/>
              </a:rPr>
              <a:t>Will transpose NIS2 in Ireland.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GB" sz="2000" dirty="0">
                <a:cs typeface="Arial"/>
              </a:rPr>
              <a:t>Heads of Bill and Competent Authority announcement forthcoming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GB" sz="2400" dirty="0"/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GB" sz="2400" dirty="0"/>
              <a:t>CENTR L&amp;R Workshop (Sept 2023)</a:t>
            </a:r>
            <a:endParaRPr lang="en-GB" dirty="0"/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GB" sz="2000" dirty="0"/>
              <a:t>CENTR working group on “registration verification” determined that cross-border harmonisation was unlikely.  Focused instead on making recommendations to NIS Cooperation Group and Member States about Article 28 Implementation. </a:t>
            </a:r>
            <a:endParaRPr lang="en-GB" sz="2000" dirty="0">
              <a:cs typeface="Arial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GB" sz="2400"/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GB" sz="2400" dirty="0"/>
              <a:t>ICANN 78 Day 0 Workshop on NIS2 (Oct 2023)</a:t>
            </a:r>
            <a:endParaRPr lang="en-GB" sz="2400" dirty="0">
              <a:cs typeface="Arial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GB" sz="2000" dirty="0">
                <a:cs typeface="Arial"/>
              </a:rPr>
              <a:t>Article 28 will </a:t>
            </a:r>
            <a:r>
              <a:rPr lang="en-GB" sz="2000" b="1" i="1" dirty="0">
                <a:cs typeface="Arial"/>
              </a:rPr>
              <a:t>not</a:t>
            </a:r>
            <a:r>
              <a:rPr lang="en-GB" sz="2000" dirty="0">
                <a:cs typeface="Arial"/>
              </a:rPr>
              <a:t> be covered by an Implementing Act – will be left to the Member States.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GB" sz="2000" dirty="0">
                <a:cs typeface="Arial"/>
              </a:rPr>
              <a:t>NIS Cooperation group will be drafting guidelines that cover Article 28 through two task forces: one on verification, and one on legitimate access seekers.</a:t>
            </a:r>
            <a:endParaRPr lang="en-GB" dirty="0"/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endParaRPr lang="en-GB" sz="2000" dirty="0">
              <a:cs typeface="Arial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CC4068-A34B-47CF-85D7-EF8F5380E6A2}"/>
              </a:ext>
            </a:extLst>
          </p:cNvPr>
          <p:cNvSpPr txBox="1"/>
          <p:nvPr/>
        </p:nvSpPr>
        <p:spPr>
          <a:xfrm>
            <a:off x="3125908" y="931459"/>
            <a:ext cx="8647702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b="1" dirty="0">
                <a:solidFill>
                  <a:schemeClr val="accent6">
                    <a:lumMod val="50000"/>
                    <a:lumOff val="50000"/>
                  </a:schemeClr>
                </a:solidFill>
              </a:rPr>
              <a:t>5.2 Key Emerging Issues</a:t>
            </a:r>
            <a:endParaRPr lang="en-IE" b="1" dirty="0">
              <a:solidFill>
                <a:schemeClr val="accent6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44582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936277" y="500572"/>
            <a:ext cx="814181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en-IE" sz="2200" b="1">
                <a:latin typeface="Arial" panose="020B0604020202020204" pitchFamily="34" charset="0"/>
                <a:cs typeface="Arial" panose="020B0604020202020204" pitchFamily="34" charset="0"/>
              </a:rPr>
              <a:t>NIS 2 – </a:t>
            </a:r>
            <a:r>
              <a:rPr lang="en-GB" sz="2200" b="1">
                <a:latin typeface="Arial" panose="020B0604020202020204" pitchFamily="34" charset="0"/>
                <a:cs typeface="Arial" panose="020B0604020202020204" pitchFamily="34" charset="0"/>
              </a:rPr>
              <a:t>Directive on security of network &amp; info systems</a:t>
            </a:r>
            <a:endParaRPr lang="en-IE" sz="22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0597CC7-5321-4CC8-92E9-04EA65AE2C6E}"/>
              </a:ext>
            </a:extLst>
          </p:cNvPr>
          <p:cNvSpPr txBox="1">
            <a:spLocks/>
          </p:cNvSpPr>
          <p:nvPr/>
        </p:nvSpPr>
        <p:spPr>
          <a:xfrm>
            <a:off x="574765" y="1557015"/>
            <a:ext cx="11363551" cy="4747233"/>
          </a:xfrm>
          <a:prstGeom prst="rect">
            <a:avLst/>
          </a:prstGeom>
        </p:spPr>
        <p:txBody>
          <a:bodyPr lIns="91440" tIns="45720" rIns="91440" bIns="4572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/>
              <a:t> Met on 23rd November 2023</a:t>
            </a:r>
            <a:endParaRPr lang="en-US" sz="2000" dirty="0">
              <a:cs typeface="Arial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cs typeface="Arial"/>
              </a:rPr>
              <a:t>Topics covered included: </a:t>
            </a:r>
          </a:p>
          <a:p>
            <a:pPr lvl="1">
              <a:lnSpc>
                <a:spcPct val="150000"/>
              </a:lnSpc>
              <a:buFont typeface="Courier New" panose="05000000000000000000" pitchFamily="2" charset="2"/>
              <a:buChar char="o"/>
            </a:pPr>
            <a:r>
              <a:rPr lang="en-US" sz="2000" dirty="0">
                <a:cs typeface="Arial"/>
              </a:rPr>
              <a:t>Engagement Plan on NIS2;</a:t>
            </a:r>
          </a:p>
          <a:p>
            <a:pPr lvl="1">
              <a:lnSpc>
                <a:spcPct val="150000"/>
              </a:lnSpc>
              <a:buFont typeface="Courier New" panose="05000000000000000000" pitchFamily="2" charset="2"/>
              <a:buChar char="o"/>
            </a:pPr>
            <a:r>
              <a:rPr lang="en-US" sz="2000" dirty="0">
                <a:cs typeface="Arial"/>
              </a:rPr>
              <a:t>What We Heard Report; and,</a:t>
            </a:r>
          </a:p>
          <a:p>
            <a:pPr lvl="1">
              <a:lnSpc>
                <a:spcPct val="150000"/>
              </a:lnSpc>
              <a:buFont typeface="Courier New" panose="05000000000000000000" pitchFamily="2" charset="2"/>
              <a:buChar char="o"/>
            </a:pPr>
            <a:r>
              <a:rPr lang="en-US" sz="2000" dirty="0">
                <a:cs typeface="Arial"/>
              </a:rPr>
              <a:t>the drafted recommendations from CENTR on Article 28.</a:t>
            </a:r>
          </a:p>
          <a:p>
            <a:pPr marL="0" indent="0">
              <a:lnSpc>
                <a:spcPct val="150000"/>
              </a:lnSpc>
              <a:buNone/>
            </a:pPr>
            <a:endParaRPr lang="en-US" sz="1800" dirty="0">
              <a:cs typeface="Arial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CC4068-A34B-47CF-85D7-EF8F5380E6A2}"/>
              </a:ext>
            </a:extLst>
          </p:cNvPr>
          <p:cNvSpPr txBox="1"/>
          <p:nvPr/>
        </p:nvSpPr>
        <p:spPr>
          <a:xfrm>
            <a:off x="3095561" y="931459"/>
            <a:ext cx="7889596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b="1" dirty="0">
                <a:solidFill>
                  <a:schemeClr val="accent6">
                    <a:lumMod val="50000"/>
                    <a:lumOff val="50000"/>
                  </a:schemeClr>
                </a:solidFill>
              </a:rPr>
              <a:t>5.3 Updates from the NIS2 working group </a:t>
            </a:r>
            <a:endParaRPr lang="en-GB" b="1" i="1" dirty="0">
              <a:solidFill>
                <a:schemeClr val="accent6">
                  <a:lumMod val="50000"/>
                  <a:lumOff val="50000"/>
                </a:schemeClr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693820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936277" y="500572"/>
            <a:ext cx="814181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en-IE" sz="2200" b="1">
                <a:latin typeface="Arial" panose="020B0604020202020204" pitchFamily="34" charset="0"/>
                <a:cs typeface="Arial" panose="020B0604020202020204" pitchFamily="34" charset="0"/>
              </a:rPr>
              <a:t>NIS 2 – </a:t>
            </a:r>
            <a:r>
              <a:rPr lang="en-GB" sz="2200" b="1">
                <a:latin typeface="Arial" panose="020B0604020202020204" pitchFamily="34" charset="0"/>
                <a:cs typeface="Arial" panose="020B0604020202020204" pitchFamily="34" charset="0"/>
              </a:rPr>
              <a:t>Directive on security of network &amp; info systems</a:t>
            </a:r>
            <a:endParaRPr lang="en-IE" sz="22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CC4068-A34B-47CF-85D7-EF8F5380E6A2}"/>
              </a:ext>
            </a:extLst>
          </p:cNvPr>
          <p:cNvSpPr txBox="1"/>
          <p:nvPr/>
        </p:nvSpPr>
        <p:spPr>
          <a:xfrm>
            <a:off x="3125908" y="931459"/>
            <a:ext cx="8391178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b="1" dirty="0">
                <a:solidFill>
                  <a:schemeClr val="accent6">
                    <a:lumMod val="50000"/>
                    <a:lumOff val="50000"/>
                  </a:schemeClr>
                </a:solidFill>
              </a:rPr>
              <a:t>5.3 Updates – What We Heard Report</a:t>
            </a:r>
            <a:endParaRPr lang="en-IE" b="1" dirty="0">
              <a:solidFill>
                <a:schemeClr val="accent6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5ED84D5D-9543-CD3E-27D2-F65E42C6338D}"/>
              </a:ext>
            </a:extLst>
          </p:cNvPr>
          <p:cNvSpPr txBox="1">
            <a:spLocks/>
          </p:cNvSpPr>
          <p:nvPr/>
        </p:nvSpPr>
        <p:spPr>
          <a:xfrm>
            <a:off x="574765" y="1557015"/>
            <a:ext cx="11363551" cy="474723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1800"/>
              <a:t> </a:t>
            </a:r>
            <a:r>
              <a:rPr lang="en-US" sz="1800" b="1"/>
              <a:t>Engagement to date: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1400"/>
              <a:t>Ongoing meetings with Policy Advisory Committee and internal NIS2 Working Group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1400"/>
              <a:t>Bilateral engagement with government officials from Department of Environment, Climate &amp; Communications (DECC)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1400"/>
              <a:t>Awareness building with Registrars through newsletters, survey, and webinars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1400"/>
              <a:t>Ongoing collaboration with other ccTLDs through CENTR and ICANN events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1800" b="1"/>
              <a:t>Main Themes: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1400"/>
              <a:t>Concerns about disproportionate burden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1400"/>
              <a:t>Concerns about the lack of clarity on NIS2’s implementation and scope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1400"/>
              <a:t>Concerns about the level of Registrar awareness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1400"/>
              <a:t>Desire for collaboration with government and cross-border partners</a:t>
            </a:r>
          </a:p>
          <a:p>
            <a:pPr marL="457200" lvl="1" indent="0">
              <a:lnSpc>
                <a:spcPct val="150000"/>
              </a:lnSpc>
              <a:buNone/>
            </a:pPr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24417753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936277" y="500572"/>
            <a:ext cx="814181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en-IE" sz="2200" b="1">
                <a:latin typeface="Arial" panose="020B0604020202020204" pitchFamily="34" charset="0"/>
                <a:cs typeface="Arial" panose="020B0604020202020204" pitchFamily="34" charset="0"/>
              </a:rPr>
              <a:t>NIS 2 – </a:t>
            </a:r>
            <a:r>
              <a:rPr lang="en-GB" sz="2200" b="1">
                <a:latin typeface="Arial" panose="020B0604020202020204" pitchFamily="34" charset="0"/>
                <a:cs typeface="Arial" panose="020B0604020202020204" pitchFamily="34" charset="0"/>
              </a:rPr>
              <a:t>Directive on security of network &amp; info systems</a:t>
            </a:r>
            <a:endParaRPr lang="en-IE" sz="22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CC4068-A34B-47CF-85D7-EF8F5380E6A2}"/>
              </a:ext>
            </a:extLst>
          </p:cNvPr>
          <p:cNvSpPr txBox="1"/>
          <p:nvPr/>
        </p:nvSpPr>
        <p:spPr>
          <a:xfrm>
            <a:off x="3125908" y="931459"/>
            <a:ext cx="8391178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b="1" dirty="0">
                <a:solidFill>
                  <a:schemeClr val="accent6">
                    <a:lumMod val="50000"/>
                    <a:lumOff val="50000"/>
                  </a:schemeClr>
                </a:solidFill>
              </a:rPr>
              <a:t>5.4 Discussion – CENTR Recommendations</a:t>
            </a:r>
            <a:endParaRPr lang="en-IE" b="1" dirty="0">
              <a:solidFill>
                <a:schemeClr val="accent6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731263F-BD8D-54DB-392A-CF9E095BC138}"/>
              </a:ext>
            </a:extLst>
          </p:cNvPr>
          <p:cNvSpPr txBox="1">
            <a:spLocks/>
          </p:cNvSpPr>
          <p:nvPr/>
        </p:nvSpPr>
        <p:spPr>
          <a:xfrm>
            <a:off x="828449" y="1321462"/>
            <a:ext cx="11363551" cy="4747233"/>
          </a:xfrm>
          <a:prstGeom prst="rect">
            <a:avLst/>
          </a:prstGeom>
        </p:spPr>
        <p:txBody>
          <a:bodyPr lIns="91440" tIns="45720" rIns="91440" bIns="45720" anchor="t">
            <a:normAutofit fontScale="92500" lnSpcReduction="10000"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600" dirty="0"/>
              <a:t>Proportionality </a:t>
            </a:r>
          </a:p>
          <a:p>
            <a:pPr marL="342900" indent="-34290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600" dirty="0"/>
              <a:t>Diverse approaches </a:t>
            </a:r>
          </a:p>
          <a:p>
            <a:pPr marL="342900" indent="-34290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600" dirty="0"/>
              <a:t>Gradual implementation </a:t>
            </a:r>
          </a:p>
          <a:p>
            <a:pPr marL="342900" indent="-34290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600" dirty="0"/>
              <a:t>Risk based </a:t>
            </a:r>
          </a:p>
          <a:p>
            <a:pPr marL="342900" indent="-34290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600" dirty="0"/>
              <a:t>Hybrid approach </a:t>
            </a:r>
          </a:p>
          <a:p>
            <a:pPr marL="342900" indent="-34290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600" dirty="0"/>
              <a:t>Respectful of GDPR</a:t>
            </a:r>
          </a:p>
          <a:p>
            <a:pPr marL="342900" indent="-34290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600" dirty="0"/>
              <a:t>Pre-delegation and post-delegation</a:t>
            </a:r>
          </a:p>
          <a:p>
            <a:pPr marL="342900" indent="-34290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600" dirty="0"/>
              <a:t>Access to </a:t>
            </a:r>
            <a:r>
              <a:rPr lang="en-US" sz="2600" dirty="0" err="1"/>
              <a:t>eID</a:t>
            </a:r>
            <a:r>
              <a:rPr lang="en-US" sz="2600" dirty="0"/>
              <a:t> and Gov databases </a:t>
            </a:r>
          </a:p>
          <a:p>
            <a:pPr marL="342900" indent="-34290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600" dirty="0"/>
              <a:t>Flagging issues with legal entities</a:t>
            </a:r>
            <a:endParaRPr lang="en-US" dirty="0"/>
          </a:p>
          <a:p>
            <a:pPr marL="457200" lvl="1" indent="0">
              <a:lnSpc>
                <a:spcPct val="150000"/>
              </a:lnSpc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6521699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936277" y="500572"/>
            <a:ext cx="699149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>
                <a:latin typeface="Arial" panose="020B0604020202020204" pitchFamily="34" charset="0"/>
                <a:cs typeface="Arial" panose="020B0604020202020204" pitchFamily="34" charset="0"/>
              </a:rPr>
              <a:t>6. AOB</a:t>
            </a:r>
          </a:p>
        </p:txBody>
      </p:sp>
    </p:spTree>
    <p:extLst>
      <p:ext uri="{BB962C8B-B14F-4D97-AF65-F5344CB8AC3E}">
        <p14:creationId xmlns:p14="http://schemas.microsoft.com/office/powerpoint/2010/main" val="33527267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4324" y="2821873"/>
            <a:ext cx="10515600" cy="1325563"/>
          </a:xfrm>
        </p:spPr>
        <p:txBody>
          <a:bodyPr>
            <a:noAutofit/>
          </a:bodyPr>
          <a:lstStyle/>
          <a:p>
            <a:r>
              <a:rPr lang="en-IE" sz="4400" dirty="0"/>
              <a:t>7. Next Meeting</a:t>
            </a:r>
            <a:br>
              <a:rPr lang="en-IE" sz="4400" dirty="0"/>
            </a:br>
            <a:br>
              <a:rPr lang="en-IE" sz="4400" dirty="0"/>
            </a:br>
            <a:br>
              <a:rPr lang="en-IE" sz="4400" dirty="0"/>
            </a:br>
            <a:r>
              <a:rPr lang="en-IE" sz="4400" dirty="0"/>
              <a:t>Proposed date:</a:t>
            </a:r>
            <a:br>
              <a:rPr lang="en-IE" sz="4400" dirty="0"/>
            </a:br>
            <a:br>
              <a:rPr lang="en-IE" sz="4400" dirty="0"/>
            </a:br>
            <a:r>
              <a:rPr lang="en-IE" sz="4400" dirty="0"/>
              <a:t>29 February 2024</a:t>
            </a:r>
            <a:br>
              <a:rPr lang="en-IE" sz="4400" dirty="0">
                <a:cs typeface="Arial"/>
              </a:rPr>
            </a:br>
            <a:r>
              <a:rPr lang="en-IE" sz="4400" i="1" dirty="0">
                <a:cs typeface="Arial"/>
              </a:rPr>
              <a:t>-or-</a:t>
            </a:r>
            <a:br>
              <a:rPr lang="en-IE" sz="4400" dirty="0"/>
            </a:br>
            <a:r>
              <a:rPr lang="en-IE" sz="4400" dirty="0"/>
              <a:t>Post ICANN 79</a:t>
            </a:r>
            <a:endParaRPr lang="en-IE" sz="44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680010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190130" y="1283059"/>
            <a:ext cx="8895934" cy="532421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342900" lvl="0" indent="-342900">
              <a:lnSpc>
                <a:spcPct val="150000"/>
              </a:lnSpc>
              <a:buAutoNum type="arabicPeriod"/>
              <a:defRPr/>
            </a:pPr>
            <a:r>
              <a:rPr lang="en-IE" sz="1900" dirty="0">
                <a:latin typeface="Arial"/>
                <a:cs typeface="Arial"/>
              </a:rPr>
              <a:t>Membership Matters</a:t>
            </a:r>
          </a:p>
          <a:p>
            <a:pPr marL="342900" lvl="0" indent="-342900">
              <a:lnSpc>
                <a:spcPct val="150000"/>
              </a:lnSpc>
              <a:buAutoNum type="arabicPeriod"/>
              <a:defRPr/>
            </a:pPr>
            <a:r>
              <a:rPr lang="en-IE" sz="1900" dirty="0">
                <a:latin typeface="Arial"/>
                <a:cs typeface="Arial"/>
              </a:rPr>
              <a:t>Minutes from the PAC #36 meeting</a:t>
            </a:r>
          </a:p>
          <a:p>
            <a:pPr marL="342900" lvl="0" indent="-342900">
              <a:lnSpc>
                <a:spcPct val="150000"/>
              </a:lnSpc>
              <a:buAutoNum type="arabicPeriod"/>
              <a:defRPr/>
            </a:pPr>
            <a:r>
              <a:rPr lang="en-IE" sz="1900" dirty="0">
                <a:latin typeface="Arial"/>
                <a:cs typeface="Arial"/>
              </a:rPr>
              <a:t>Matters arising</a:t>
            </a:r>
          </a:p>
          <a:p>
            <a:pPr marL="800100" lvl="1" indent="-342900">
              <a:lnSpc>
                <a:spcPct val="150000"/>
              </a:lnSpc>
              <a:buFont typeface="Courier New"/>
              <a:buChar char="o"/>
              <a:defRPr/>
            </a:pPr>
            <a:r>
              <a:rPr lang="en-IE" sz="1600" i="1" dirty="0">
                <a:latin typeface="Arial"/>
                <a:cs typeface="Arial"/>
              </a:rPr>
              <a:t>Proposal for Miscellaneous Amendments to the .</a:t>
            </a:r>
            <a:r>
              <a:rPr lang="en-IE" sz="1600" i="1" dirty="0" err="1">
                <a:latin typeface="Arial"/>
                <a:cs typeface="Arial"/>
              </a:rPr>
              <a:t>ie</a:t>
            </a:r>
            <a:r>
              <a:rPr lang="en-IE" sz="1600" i="1" dirty="0">
                <a:latin typeface="Arial"/>
                <a:cs typeface="Arial"/>
              </a:rPr>
              <a:t> Policy Suite</a:t>
            </a:r>
          </a:p>
          <a:p>
            <a:pPr marL="800100" lvl="1" indent="-342900">
              <a:lnSpc>
                <a:spcPct val="150000"/>
              </a:lnSpc>
              <a:buFont typeface="Courier New"/>
              <a:buChar char="o"/>
              <a:defRPr/>
            </a:pPr>
            <a:r>
              <a:rPr lang="en-IE" sz="1600" i="1" dirty="0">
                <a:latin typeface="Arial"/>
                <a:cs typeface="Arial"/>
              </a:rPr>
              <a:t>CIGI and AGRI Regulations</a:t>
            </a:r>
          </a:p>
          <a:p>
            <a:pPr marL="342900" lvl="0" indent="-342900">
              <a:lnSpc>
                <a:spcPct val="150000"/>
              </a:lnSpc>
              <a:buAutoNum type="arabicPeriod"/>
              <a:defRPr/>
            </a:pPr>
            <a:r>
              <a:rPr lang="en-IE" sz="1900" dirty="0">
                <a:latin typeface="Arial"/>
                <a:cs typeface="Arial"/>
              </a:rPr>
              <a:t>Handling of online abuse which uses the .</a:t>
            </a:r>
            <a:r>
              <a:rPr lang="en-IE" sz="1900" dirty="0" err="1">
                <a:latin typeface="Arial"/>
                <a:cs typeface="Arial"/>
              </a:rPr>
              <a:t>ie</a:t>
            </a:r>
            <a:r>
              <a:rPr lang="en-IE" sz="1900" dirty="0">
                <a:latin typeface="Arial"/>
                <a:cs typeface="Arial"/>
              </a:rPr>
              <a:t> namespace</a:t>
            </a:r>
          </a:p>
          <a:p>
            <a:pPr marL="342900" indent="-342900">
              <a:lnSpc>
                <a:spcPct val="150000"/>
              </a:lnSpc>
              <a:buFontTx/>
              <a:buAutoNum type="arabicPeriod"/>
              <a:defRPr/>
            </a:pPr>
            <a:r>
              <a:rPr lang="en-IE" sz="1900" dirty="0">
                <a:latin typeface="Arial"/>
                <a:cs typeface="Arial"/>
              </a:rPr>
              <a:t>NIS 2</a:t>
            </a:r>
          </a:p>
          <a:p>
            <a:pPr marL="800100" lvl="1" indent="-342900">
              <a:lnSpc>
                <a:spcPct val="150000"/>
              </a:lnSpc>
              <a:buFont typeface="Courier New"/>
              <a:buChar char="o"/>
              <a:defRPr/>
            </a:pPr>
            <a:r>
              <a:rPr lang="en-IE" sz="1600" i="1" dirty="0">
                <a:latin typeface="Arial"/>
                <a:cs typeface="Arial"/>
              </a:rPr>
              <a:t>5.1 Roadmap &amp; Mandate Tracker</a:t>
            </a:r>
            <a:endParaRPr lang="en-IE" sz="1900" dirty="0">
              <a:latin typeface="Arial"/>
              <a:cs typeface="Arial"/>
            </a:endParaRPr>
          </a:p>
          <a:p>
            <a:pPr marL="800100" lvl="1" indent="-342900">
              <a:lnSpc>
                <a:spcPct val="150000"/>
              </a:lnSpc>
              <a:buFont typeface="Courier New"/>
              <a:buChar char="o"/>
              <a:defRPr/>
            </a:pPr>
            <a:r>
              <a:rPr lang="en-IE" sz="1600" i="1" dirty="0">
                <a:latin typeface="Arial"/>
                <a:cs typeface="Arial"/>
              </a:rPr>
              <a:t>5.2 Key Emerging Issues</a:t>
            </a:r>
          </a:p>
          <a:p>
            <a:pPr marL="800100" lvl="1" indent="-342900">
              <a:lnSpc>
                <a:spcPct val="150000"/>
              </a:lnSpc>
              <a:buFont typeface="Courier New"/>
              <a:buChar char="o"/>
              <a:defRPr/>
            </a:pPr>
            <a:r>
              <a:rPr lang="en-IE" sz="1600" i="1" dirty="0">
                <a:latin typeface="Arial"/>
                <a:cs typeface="Arial"/>
              </a:rPr>
              <a:t>5.3 Updates</a:t>
            </a:r>
          </a:p>
          <a:p>
            <a:pPr marL="800100" lvl="1" indent="-342900">
              <a:lnSpc>
                <a:spcPct val="150000"/>
              </a:lnSpc>
              <a:buFont typeface="Courier New"/>
              <a:buChar char="o"/>
              <a:defRPr/>
            </a:pPr>
            <a:r>
              <a:rPr lang="en-IE" sz="1600" i="1" dirty="0">
                <a:latin typeface="Arial"/>
                <a:cs typeface="Arial"/>
              </a:rPr>
              <a:t>5.4 Discussion</a:t>
            </a:r>
          </a:p>
          <a:p>
            <a:pPr marL="342900" lvl="0" indent="-342900">
              <a:lnSpc>
                <a:spcPct val="150000"/>
              </a:lnSpc>
              <a:buAutoNum type="arabicPeriod"/>
              <a:defRPr/>
            </a:pPr>
            <a:r>
              <a:rPr lang="en-IE" sz="1900" dirty="0">
                <a:latin typeface="Arial"/>
                <a:cs typeface="Arial"/>
              </a:rPr>
              <a:t>AOB</a:t>
            </a:r>
          </a:p>
          <a:p>
            <a:pPr marL="342900" lvl="0" indent="-342900">
              <a:lnSpc>
                <a:spcPct val="150000"/>
              </a:lnSpc>
              <a:buAutoNum type="arabicPeriod"/>
              <a:defRPr/>
            </a:pPr>
            <a:r>
              <a:rPr lang="en-IE" sz="1900" dirty="0">
                <a:latin typeface="Arial"/>
                <a:cs typeface="Arial"/>
              </a:rPr>
              <a:t>Next Meeting</a:t>
            </a:r>
          </a:p>
        </p:txBody>
      </p:sp>
      <p:sp>
        <p:nvSpPr>
          <p:cNvPr id="7" name="Rectangle 6"/>
          <p:cNvSpPr/>
          <p:nvPr/>
        </p:nvSpPr>
        <p:spPr>
          <a:xfrm>
            <a:off x="4603798" y="390247"/>
            <a:ext cx="415831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en-IE" sz="2400" b="1">
                <a:latin typeface="Arial" panose="020B0604020202020204" pitchFamily="34" charset="0"/>
                <a:cs typeface="Arial" panose="020B0604020202020204" pitchFamily="34" charset="0"/>
              </a:rPr>
              <a:t>Policy Advisory Committee</a:t>
            </a:r>
          </a:p>
          <a:p>
            <a:pPr lvl="0" algn="ctr">
              <a:defRPr/>
            </a:pPr>
            <a:r>
              <a:rPr lang="en-IE" sz="2400" b="1">
                <a:latin typeface="Arial" panose="020B0604020202020204" pitchFamily="34" charset="0"/>
                <a:cs typeface="Arial" panose="020B0604020202020204" pitchFamily="34" charset="0"/>
              </a:rPr>
              <a:t>Agenda PAC #37</a:t>
            </a:r>
          </a:p>
        </p:txBody>
      </p:sp>
    </p:spTree>
    <p:extLst>
      <p:ext uri="{BB962C8B-B14F-4D97-AF65-F5344CB8AC3E}">
        <p14:creationId xmlns:p14="http://schemas.microsoft.com/office/powerpoint/2010/main" val="1978968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111876" y="2050623"/>
            <a:ext cx="847968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en-IE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Please keep </a:t>
            </a:r>
            <a:r>
              <a:rPr lang="en-IE" b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microphones muted </a:t>
            </a:r>
            <a:r>
              <a:rPr lang="en-IE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throughout the call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endParaRPr lang="en-IE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en-IE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Please </a:t>
            </a:r>
            <a:r>
              <a:rPr lang="en-IE" b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“raise a hand” </a:t>
            </a:r>
            <a:r>
              <a:rPr lang="en-IE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to ask a question or </a:t>
            </a:r>
            <a:r>
              <a:rPr lang="en-IE" b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add comments </a:t>
            </a:r>
            <a:r>
              <a:rPr lang="en-IE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in the chat box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endParaRPr lang="en-IE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IE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Request to allow the meeting be </a:t>
            </a:r>
            <a:r>
              <a:rPr lang="en-IE" b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recorded</a:t>
            </a:r>
            <a:r>
              <a:rPr lang="en-IE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to assist with minute drafting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IE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IE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Recording will be deleted once the Minutes are approved by PAC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endParaRPr lang="en-IE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285750" indent="-285750" algn="l">
              <a:buFont typeface="Wingdings" panose="05000000000000000000" pitchFamily="2" charset="2"/>
              <a:buChar char="Ø"/>
            </a:pPr>
            <a:endParaRPr lang="en-IE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34790" y="408957"/>
            <a:ext cx="403533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200" b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1. Membership Matters</a:t>
            </a:r>
          </a:p>
        </p:txBody>
      </p:sp>
    </p:spTree>
    <p:extLst>
      <p:ext uri="{BB962C8B-B14F-4D97-AF65-F5344CB8AC3E}">
        <p14:creationId xmlns:p14="http://schemas.microsoft.com/office/powerpoint/2010/main" val="121262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42622" y="2000486"/>
            <a:ext cx="1134713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en-IE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Meeting minutes are circulated to the membership promptly after each meeting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endParaRPr lang="en-IE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en-IE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Comments/feedback accepted over a two week period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endParaRPr lang="en-IE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en-IE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If clarifications/edits are requested, and consensus exists, these are reflected in the Minutes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endParaRPr lang="en-IE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en-IE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Meeting minutes, and supporting slides, are published on weare.ie after the comment period has ended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endParaRPr lang="en-IE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IE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Published online at </a:t>
            </a:r>
            <a:r>
              <a:rPr lang="en-IE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https://www.weare.ie/policy-development-process/</a:t>
            </a:r>
            <a:r>
              <a:rPr lang="en-IE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IE" sz="200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391593" y="371514"/>
            <a:ext cx="704919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200" b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2. Minutes of the PAC #36 Meeting</a:t>
            </a:r>
          </a:p>
        </p:txBody>
      </p:sp>
    </p:spTree>
    <p:extLst>
      <p:ext uri="{BB962C8B-B14F-4D97-AF65-F5344CB8AC3E}">
        <p14:creationId xmlns:p14="http://schemas.microsoft.com/office/powerpoint/2010/main" val="35436396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104240" y="410307"/>
            <a:ext cx="427499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200" b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3. Matters arising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EC940D5-4625-4BBE-982A-3B8767816AB1}"/>
              </a:ext>
            </a:extLst>
          </p:cNvPr>
          <p:cNvSpPr txBox="1"/>
          <p:nvPr/>
        </p:nvSpPr>
        <p:spPr>
          <a:xfrm>
            <a:off x="948556" y="1550483"/>
            <a:ext cx="10586358" cy="396518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1900" dirty="0"/>
              <a:t> </a:t>
            </a:r>
            <a:r>
              <a:rPr lang="en-US" sz="2000" dirty="0"/>
              <a:t>Policy Proposal to make </a:t>
            </a:r>
            <a:r>
              <a:rPr lang="en-US" sz="2000" b="1" dirty="0"/>
              <a:t>non-substantive</a:t>
            </a:r>
            <a:r>
              <a:rPr lang="en-US" sz="2000" dirty="0"/>
              <a:t> amendments to the .</a:t>
            </a:r>
            <a:r>
              <a:rPr lang="en-US" sz="2000" dirty="0" err="1"/>
              <a:t>ie</a:t>
            </a:r>
            <a:r>
              <a:rPr lang="en-US" sz="2000" dirty="0"/>
              <a:t> Policy Suite: 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/>
              <a:t> Policies have not been updated since 2020. </a:t>
            </a:r>
            <a:endParaRPr lang="en-US">
              <a:cs typeface="Arial"/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/>
              <a:t> Proposal would make minor changes  (such as removing out of date references, etc.)</a:t>
            </a:r>
            <a:endParaRPr lang="en-US" dirty="0">
              <a:cs typeface="Arial"/>
            </a:endParaRPr>
          </a:p>
          <a:p>
            <a:pPr>
              <a:lnSpc>
                <a:spcPct val="150000"/>
              </a:lnSpc>
            </a:pPr>
            <a:endParaRPr lang="en-US">
              <a:cs typeface="Arial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b="1" dirty="0">
                <a:cs typeface="Arial"/>
              </a:rPr>
              <a:t> </a:t>
            </a:r>
            <a:r>
              <a:rPr lang="en-US" sz="2000" dirty="0">
                <a:cs typeface="Arial"/>
              </a:rPr>
              <a:t>The proposal was distributed to PAC Members on </a:t>
            </a:r>
            <a:r>
              <a:rPr lang="en-US" sz="2000" b="1" dirty="0">
                <a:cs typeface="Arial"/>
              </a:rPr>
              <a:t>20 November</a:t>
            </a:r>
            <a:r>
              <a:rPr lang="en-US" sz="2000" dirty="0">
                <a:cs typeface="Arial"/>
              </a:rPr>
              <a:t> </a:t>
            </a:r>
            <a:r>
              <a:rPr lang="en-US" sz="2000" b="1" dirty="0">
                <a:cs typeface="Arial"/>
              </a:rPr>
              <a:t>2023</a:t>
            </a:r>
            <a:r>
              <a:rPr lang="en-US" sz="2000" dirty="0">
                <a:cs typeface="Arial"/>
              </a:rPr>
              <a:t>. Feedback from one member was incorporated.</a:t>
            </a:r>
          </a:p>
          <a:p>
            <a:pPr lvl="1">
              <a:lnSpc>
                <a:spcPct val="150000"/>
              </a:lnSpc>
            </a:pPr>
            <a:endParaRPr lang="en-US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/>
              <a:t> Future proposals for re-structuring the .</a:t>
            </a:r>
            <a:r>
              <a:rPr lang="en-US" sz="2000" dirty="0" err="1"/>
              <a:t>ie</a:t>
            </a:r>
            <a:r>
              <a:rPr lang="en-US" sz="2000" dirty="0"/>
              <a:t> Policy Suite planned in the lead up to NIS2</a:t>
            </a:r>
            <a:endParaRPr lang="en-US" sz="2000" dirty="0">
              <a:cs typeface="Arial"/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>
              <a:cs typeface="Arial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3496033-0743-4E2F-A1B4-F810B6383529}"/>
              </a:ext>
            </a:extLst>
          </p:cNvPr>
          <p:cNvSpPr txBox="1"/>
          <p:nvPr/>
        </p:nvSpPr>
        <p:spPr>
          <a:xfrm>
            <a:off x="3126193" y="995783"/>
            <a:ext cx="51176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b="1"/>
              <a:t>Misc. Amendments to the .</a:t>
            </a:r>
            <a:r>
              <a:rPr lang="en-IE" sz="2000" b="1" err="1"/>
              <a:t>ie</a:t>
            </a:r>
            <a:r>
              <a:rPr lang="en-IE" sz="2000" b="1"/>
              <a:t> Policy Suite</a:t>
            </a:r>
            <a:endParaRPr lang="en-IE" sz="1600"/>
          </a:p>
        </p:txBody>
      </p:sp>
    </p:spTree>
    <p:extLst>
      <p:ext uri="{BB962C8B-B14F-4D97-AF65-F5344CB8AC3E}">
        <p14:creationId xmlns:p14="http://schemas.microsoft.com/office/powerpoint/2010/main" val="28364823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104240" y="410307"/>
            <a:ext cx="427499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200" b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3. Matters arising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EC940D5-4625-4BBE-982A-3B8767816AB1}"/>
              </a:ext>
            </a:extLst>
          </p:cNvPr>
          <p:cNvSpPr txBox="1"/>
          <p:nvPr/>
        </p:nvSpPr>
        <p:spPr>
          <a:xfrm>
            <a:off x="948556" y="1550483"/>
            <a:ext cx="10586358" cy="452431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b="1" u="sng" dirty="0">
                <a:cs typeface="Arial"/>
              </a:rPr>
              <a:t>PROPOSED CHANGES:</a:t>
            </a:r>
            <a:endParaRPr lang="en-US" b="1" dirty="0">
              <a:cs typeface="Arial"/>
            </a:endParaRPr>
          </a:p>
          <a:p>
            <a:endParaRPr lang="en-US" dirty="0"/>
          </a:p>
          <a:p>
            <a:r>
              <a:rPr lang="en-IE" b="1" dirty="0"/>
              <a:t>All Policies</a:t>
            </a:r>
            <a:endParaRPr lang="en-US" dirty="0">
              <a:cs typeface="Arial"/>
            </a:endParaRPr>
          </a:p>
          <a:p>
            <a:pPr marL="285750" indent="-285750">
              <a:buFont typeface="Symbol"/>
              <a:buChar char="•"/>
            </a:pPr>
            <a:r>
              <a:rPr lang="en-IE" dirty="0"/>
              <a:t> References and links to “iedr.ie” be changed to “weare.ie” </a:t>
            </a:r>
            <a:endParaRPr lang="en-US">
              <a:cs typeface="Arial"/>
            </a:endParaRPr>
          </a:p>
          <a:p>
            <a:pPr marL="285750" indent="-285750">
              <a:buFont typeface="Symbol"/>
              <a:buChar char="•"/>
            </a:pPr>
            <a:r>
              <a:rPr lang="en-IE" dirty="0"/>
              <a:t> References to .IE Domain Registry CLG be changed to “.IE Domain Registry CLG, trading as .IE”</a:t>
            </a:r>
            <a:endParaRPr lang="en-US" dirty="0">
              <a:cs typeface="Arial"/>
            </a:endParaRPr>
          </a:p>
          <a:p>
            <a:endParaRPr lang="en-IE" dirty="0">
              <a:cs typeface="Arial"/>
            </a:endParaRPr>
          </a:p>
          <a:p>
            <a:r>
              <a:rPr lang="en-IE" b="1" dirty="0"/>
              <a:t> Privacy Policy</a:t>
            </a:r>
            <a:endParaRPr lang="en-IE" dirty="0">
              <a:cs typeface="Arial"/>
            </a:endParaRPr>
          </a:p>
          <a:p>
            <a:pPr marL="285750" indent="-285750">
              <a:buFont typeface="Symbol"/>
              <a:buChar char="•"/>
            </a:pPr>
            <a:r>
              <a:rPr lang="en-IE" dirty="0">
                <a:cs typeface="Arial"/>
              </a:rPr>
              <a:t>Data Protection Officer name and contact info be published</a:t>
            </a:r>
            <a:endParaRPr lang="en-US" dirty="0">
              <a:cs typeface="Arial"/>
            </a:endParaRPr>
          </a:p>
          <a:p>
            <a:pPr marL="285750" indent="-285750">
              <a:buFont typeface="Symbol"/>
              <a:buChar char="•"/>
            </a:pPr>
            <a:r>
              <a:rPr lang="en-IE" dirty="0">
                <a:cs typeface="Arial"/>
              </a:rPr>
              <a:t>The policy for seeking proof of identity for data subject rights have less prescriptive wording. </a:t>
            </a:r>
            <a:endParaRPr lang="en-US" dirty="0">
              <a:cs typeface="Arial"/>
            </a:endParaRPr>
          </a:p>
          <a:p>
            <a:pPr marL="285750" indent="-285750">
              <a:buFont typeface="Symbol"/>
              <a:buChar char="•"/>
            </a:pPr>
            <a:r>
              <a:rPr lang="en-IE" dirty="0">
                <a:cs typeface="Arial"/>
              </a:rPr>
              <a:t>“PII” be changed to “personal data”</a:t>
            </a:r>
          </a:p>
          <a:p>
            <a:endParaRPr lang="en-IE" dirty="0">
              <a:cs typeface="Arial"/>
            </a:endParaRPr>
          </a:p>
          <a:p>
            <a:r>
              <a:rPr lang="en-IE" b="1" dirty="0">
                <a:cs typeface="Arial"/>
              </a:rPr>
              <a:t> Data and Document Retention Policy</a:t>
            </a:r>
          </a:p>
          <a:p>
            <a:pPr marL="285750" indent="-285750">
              <a:buFont typeface="Symbol"/>
              <a:buChar char="•"/>
            </a:pPr>
            <a:r>
              <a:rPr lang="en-IE" dirty="0">
                <a:cs typeface="Arial"/>
              </a:rPr>
              <a:t> The definition of “Data Controller” be reworded for consistency with the DPC</a:t>
            </a:r>
            <a:endParaRPr lang="en-US">
              <a:cs typeface="Arial"/>
            </a:endParaRPr>
          </a:p>
          <a:p>
            <a:endParaRPr lang="en-IE" dirty="0">
              <a:cs typeface="Arial"/>
            </a:endParaRPr>
          </a:p>
          <a:p>
            <a:r>
              <a:rPr lang="en-IE" b="1" dirty="0">
                <a:cs typeface="Arial"/>
              </a:rPr>
              <a:t> Charity Policy</a:t>
            </a:r>
            <a:endParaRPr lang="en-US">
              <a:cs typeface="Arial"/>
            </a:endParaRPr>
          </a:p>
          <a:p>
            <a:pPr marL="285750" indent="-285750">
              <a:buFont typeface="Symbol"/>
              <a:buChar char="•"/>
            </a:pPr>
            <a:r>
              <a:rPr lang="en-IE" dirty="0">
                <a:cs typeface="Arial"/>
              </a:rPr>
              <a:t> The section providing instructions on applying through the “IEDR Console” be removed.</a:t>
            </a:r>
            <a:endParaRPr lang="en-US" dirty="0">
              <a:cs typeface="Arial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3496033-0743-4E2F-A1B4-F810B6383529}"/>
              </a:ext>
            </a:extLst>
          </p:cNvPr>
          <p:cNvSpPr txBox="1"/>
          <p:nvPr/>
        </p:nvSpPr>
        <p:spPr>
          <a:xfrm>
            <a:off x="3126193" y="995783"/>
            <a:ext cx="5117695" cy="4001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IE" sz="2000" b="1" dirty="0"/>
              <a:t>Misc. Amendments to the .</a:t>
            </a:r>
            <a:r>
              <a:rPr lang="en-IE" sz="2000" b="1" dirty="0" err="1"/>
              <a:t>ie</a:t>
            </a:r>
            <a:r>
              <a:rPr lang="en-IE" sz="2000" b="1" dirty="0"/>
              <a:t> Policy Suite</a:t>
            </a:r>
            <a:endParaRPr lang="en-IE" sz="1600" dirty="0"/>
          </a:p>
        </p:txBody>
      </p:sp>
    </p:spTree>
    <p:extLst>
      <p:ext uri="{BB962C8B-B14F-4D97-AF65-F5344CB8AC3E}">
        <p14:creationId xmlns:p14="http://schemas.microsoft.com/office/powerpoint/2010/main" val="19477577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104240" y="410307"/>
            <a:ext cx="427499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200" b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3. Matters arising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EC940D5-4625-4BBE-982A-3B8767816AB1}"/>
              </a:ext>
            </a:extLst>
          </p:cNvPr>
          <p:cNvSpPr txBox="1"/>
          <p:nvPr/>
        </p:nvSpPr>
        <p:spPr>
          <a:xfrm>
            <a:off x="948556" y="1550483"/>
            <a:ext cx="10586358" cy="432881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/>
              <a:t>Q1: Does the Policy Advisory Committee agree with the following:</a:t>
            </a:r>
            <a:endParaRPr lang="en-US" sz="2000" b="1" dirty="0">
              <a:cs typeface="Arial"/>
            </a:endParaRPr>
          </a:p>
          <a:p>
            <a:pPr marL="742950" lvl="1" indent="-285750">
              <a:lnSpc>
                <a:spcPct val="150000"/>
              </a:lnSpc>
              <a:buFont typeface="Courier New"/>
              <a:buChar char="o"/>
            </a:pPr>
            <a:r>
              <a:rPr lang="en-US" dirty="0">
                <a:cs typeface="Arial"/>
              </a:rPr>
              <a:t>The proposal for miscellaneous amendments to the .</a:t>
            </a:r>
            <a:r>
              <a:rPr lang="en-US" dirty="0" err="1">
                <a:cs typeface="Arial"/>
              </a:rPr>
              <a:t>ie</a:t>
            </a:r>
            <a:r>
              <a:rPr lang="en-US" dirty="0">
                <a:cs typeface="Arial"/>
              </a:rPr>
              <a:t> Policy Suite (the Proposal) does </a:t>
            </a:r>
            <a:r>
              <a:rPr lang="en-US" b="1" i="1" dirty="0">
                <a:cs typeface="Arial"/>
              </a:rPr>
              <a:t>not</a:t>
            </a:r>
            <a:r>
              <a:rPr lang="en-US" dirty="0">
                <a:cs typeface="Arial"/>
              </a:rPr>
              <a:t> receive a dedicated internal working group</a:t>
            </a:r>
          </a:p>
          <a:p>
            <a:pPr marL="742950" lvl="1" indent="-285750">
              <a:lnSpc>
                <a:spcPct val="150000"/>
              </a:lnSpc>
              <a:buFont typeface="Courier New"/>
              <a:buChar char="o"/>
            </a:pPr>
            <a:r>
              <a:rPr lang="en-US" dirty="0">
                <a:cs typeface="Arial"/>
              </a:rPr>
              <a:t>The Proposal does </a:t>
            </a:r>
            <a:r>
              <a:rPr lang="en-US" b="1" i="1" dirty="0">
                <a:cs typeface="Arial"/>
              </a:rPr>
              <a:t>not </a:t>
            </a:r>
            <a:r>
              <a:rPr lang="en-US" dirty="0">
                <a:cs typeface="Arial"/>
              </a:rPr>
              <a:t>undergo a public consultation</a:t>
            </a:r>
          </a:p>
          <a:p>
            <a:pPr marL="742950" lvl="1" indent="-285750">
              <a:lnSpc>
                <a:spcPct val="150000"/>
              </a:lnSpc>
              <a:buFont typeface="Courier New"/>
              <a:buChar char="o"/>
            </a:pPr>
            <a:r>
              <a:rPr lang="en-US" dirty="0">
                <a:cs typeface="Arial"/>
              </a:rPr>
              <a:t>The Proposal does </a:t>
            </a:r>
            <a:r>
              <a:rPr lang="en-US" b="1" i="1" dirty="0">
                <a:cs typeface="Arial"/>
              </a:rPr>
              <a:t>not</a:t>
            </a:r>
            <a:r>
              <a:rPr lang="en-US" dirty="0">
                <a:cs typeface="Arial"/>
              </a:rPr>
              <a:t> have a dedicated White Paper developed</a:t>
            </a:r>
          </a:p>
          <a:p>
            <a:pPr marL="742950" lvl="1" indent="-285750">
              <a:lnSpc>
                <a:spcPct val="150000"/>
              </a:lnSpc>
              <a:buFont typeface="Courier New"/>
              <a:buChar char="o"/>
            </a:pPr>
            <a:r>
              <a:rPr lang="en-US" dirty="0">
                <a:cs typeface="Arial"/>
              </a:rPr>
              <a:t>Consensus on this Proposal will be sought by attendees of the 37th Policy Advisory Committee</a:t>
            </a:r>
          </a:p>
          <a:p>
            <a:pPr marL="742950" lvl="1" indent="-285750">
              <a:lnSpc>
                <a:spcPct val="150000"/>
              </a:lnSpc>
              <a:buFont typeface="Courier New"/>
              <a:buChar char="o"/>
            </a:pPr>
            <a:endParaRPr lang="en-US" dirty="0">
              <a:cs typeface="Arial"/>
            </a:endParaRPr>
          </a:p>
          <a:p>
            <a:pPr>
              <a:lnSpc>
                <a:spcPct val="150000"/>
              </a:lnSpc>
            </a:pPr>
            <a:r>
              <a:rPr lang="en-US" i="1" dirty="0">
                <a:cs typeface="Arial"/>
              </a:rPr>
              <a:t>If Q1 is agreed upon by the PAC, then:</a:t>
            </a:r>
            <a:endParaRPr lang="en-US" dirty="0">
              <a:cs typeface="Arial"/>
            </a:endParaRPr>
          </a:p>
          <a:p>
            <a:pPr>
              <a:lnSpc>
                <a:spcPct val="150000"/>
              </a:lnSpc>
            </a:pPr>
            <a:r>
              <a:rPr lang="en-US" sz="2000" b="1" dirty="0">
                <a:cs typeface="Arial"/>
              </a:rPr>
              <a:t>Q2: Does the Policy Advisory Committee agree with the proposed changes to the .</a:t>
            </a:r>
            <a:r>
              <a:rPr lang="en-US" sz="2000" b="1" dirty="0" err="1">
                <a:cs typeface="Arial"/>
              </a:rPr>
              <a:t>ie</a:t>
            </a:r>
            <a:r>
              <a:rPr lang="en-US" sz="2000" b="1" dirty="0">
                <a:cs typeface="Arial"/>
              </a:rPr>
              <a:t> Policy Suite?</a:t>
            </a:r>
            <a:endParaRPr lang="en-US" dirty="0">
              <a:cs typeface="Arial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3496033-0743-4E2F-A1B4-F810B6383529}"/>
              </a:ext>
            </a:extLst>
          </p:cNvPr>
          <p:cNvSpPr txBox="1"/>
          <p:nvPr/>
        </p:nvSpPr>
        <p:spPr>
          <a:xfrm>
            <a:off x="3126193" y="995783"/>
            <a:ext cx="51176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b="1"/>
              <a:t>Misc. Amendments to the .</a:t>
            </a:r>
            <a:r>
              <a:rPr lang="en-IE" sz="2000" b="1" err="1"/>
              <a:t>ie</a:t>
            </a:r>
            <a:r>
              <a:rPr lang="en-IE" sz="2000" b="1"/>
              <a:t> Policy Suite</a:t>
            </a:r>
            <a:endParaRPr lang="en-IE" sz="1600"/>
          </a:p>
        </p:txBody>
      </p:sp>
    </p:spTree>
    <p:extLst>
      <p:ext uri="{BB962C8B-B14F-4D97-AF65-F5344CB8AC3E}">
        <p14:creationId xmlns:p14="http://schemas.microsoft.com/office/powerpoint/2010/main" val="17507954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104240" y="410307"/>
            <a:ext cx="427499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200" b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3. Matters arising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EC940D5-4625-4BBE-982A-3B8767816AB1}"/>
              </a:ext>
            </a:extLst>
          </p:cNvPr>
          <p:cNvSpPr txBox="1"/>
          <p:nvPr/>
        </p:nvSpPr>
        <p:spPr>
          <a:xfrm>
            <a:off x="972910" y="1490007"/>
            <a:ext cx="10586358" cy="378565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IE" sz="2000" b="1" dirty="0"/>
              <a:t>Craft &amp; Industrial Products (CIGI): </a:t>
            </a:r>
            <a:endParaRPr lang="en-IE" sz="2000" b="1"/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IE" sz="2000" b="1" dirty="0"/>
              <a:t>Entered into force on 16 November 2023</a:t>
            </a:r>
            <a:r>
              <a:rPr lang="en-IE" sz="2000" dirty="0"/>
              <a:t>.</a:t>
            </a:r>
            <a:endParaRPr lang="en-IE" sz="2000" dirty="0">
              <a:cs typeface="Arial"/>
            </a:endParaRP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IE" sz="2000" dirty="0"/>
              <a:t>ccTLDs  must ensure that </a:t>
            </a:r>
            <a:r>
              <a:rPr lang="en-IE" sz="2000" b="1" dirty="0"/>
              <a:t>ADR procedures</a:t>
            </a:r>
            <a:r>
              <a:rPr lang="en-IE" sz="2000" dirty="0"/>
              <a:t> recognise </a:t>
            </a:r>
            <a:r>
              <a:rPr lang="en-IE" sz="2000" b="1" dirty="0"/>
              <a:t>GIs</a:t>
            </a:r>
            <a:r>
              <a:rPr lang="en-IE" sz="2000" dirty="0"/>
              <a:t> as an invokable right</a:t>
            </a:r>
            <a:endParaRPr lang="en-IE" sz="2000" dirty="0">
              <a:cs typeface="Arial"/>
            </a:endParaRP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IE" sz="2000" dirty="0"/>
              <a:t>Commission shall carry out a feasibility study of a </a:t>
            </a:r>
            <a:r>
              <a:rPr lang="en-IE" sz="2000" b="1" dirty="0"/>
              <a:t>domain name info alert system (DIAS) </a:t>
            </a:r>
            <a:r>
              <a:rPr lang="en-IE" sz="2000" dirty="0"/>
              <a:t>by </a:t>
            </a:r>
            <a:r>
              <a:rPr lang="en-IE" sz="2000" b="1" dirty="0"/>
              <a:t>2 June 2026</a:t>
            </a:r>
            <a:r>
              <a:rPr lang="en-IE" sz="2000" dirty="0"/>
              <a:t>.</a:t>
            </a:r>
            <a:endParaRPr lang="en-IE" sz="2000" dirty="0">
              <a:cs typeface="Arial"/>
            </a:endParaRPr>
          </a:p>
          <a:p>
            <a:pPr marL="742950" lvl="1" indent="-285750">
              <a:buFont typeface="Wingdings" panose="05000000000000000000" pitchFamily="2" charset="2"/>
              <a:buChar char="Ø"/>
            </a:pPr>
            <a:endParaRPr lang="en-IE" sz="200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IE" sz="2000" b="1" dirty="0"/>
              <a:t>Wine, Spirits &amp; Agricultural Products (AGRI):</a:t>
            </a:r>
            <a:endParaRPr lang="en-IE" sz="2000" b="1" dirty="0">
              <a:cs typeface="Arial"/>
            </a:endParaRP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IE" sz="2000" b="1" dirty="0"/>
              <a:t>Provisional deal reached 24 October 2023.</a:t>
            </a:r>
            <a:endParaRPr lang="en-IE" sz="2000" b="1" dirty="0">
              <a:cs typeface="Arial"/>
            </a:endParaRP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IE" sz="2000" dirty="0"/>
              <a:t>ccTLDs  must ensure that </a:t>
            </a:r>
            <a:r>
              <a:rPr lang="en-IE" sz="2000" b="1" dirty="0"/>
              <a:t>ADR procedures</a:t>
            </a:r>
            <a:r>
              <a:rPr lang="en-IE" sz="2000" dirty="0"/>
              <a:t> recognise </a:t>
            </a:r>
            <a:r>
              <a:rPr lang="en-IE" sz="2000" b="1" dirty="0"/>
              <a:t>GIs</a:t>
            </a:r>
            <a:r>
              <a:rPr lang="en-IE" sz="2000" dirty="0"/>
              <a:t> as an invokable right</a:t>
            </a:r>
            <a:endParaRPr lang="en-IE" sz="2000" dirty="0">
              <a:cs typeface="Arial"/>
            </a:endParaRP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IE" sz="2000" dirty="0"/>
              <a:t>Enforcement actions to </a:t>
            </a:r>
            <a:r>
              <a:rPr lang="en-IE" sz="2000" b="1" dirty="0"/>
              <a:t>remove</a:t>
            </a:r>
            <a:r>
              <a:rPr lang="en-IE" sz="2000" dirty="0"/>
              <a:t> and </a:t>
            </a:r>
            <a:r>
              <a:rPr lang="en-IE" sz="2000" b="1" dirty="0"/>
              <a:t>disable access to domain names</a:t>
            </a:r>
            <a:r>
              <a:rPr lang="en-IE" sz="2000" dirty="0"/>
              <a:t>.</a:t>
            </a:r>
            <a:endParaRPr lang="en-IE" sz="2000" dirty="0">
              <a:cs typeface="Arial"/>
            </a:endParaRP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IE" sz="2000" dirty="0"/>
              <a:t>EUIPO may establish and manage a DIAS on a </a:t>
            </a:r>
            <a:r>
              <a:rPr lang="en-IE" sz="2000" b="1" dirty="0"/>
              <a:t>voluntary basis </a:t>
            </a:r>
            <a:r>
              <a:rPr lang="en-IE" sz="2000" dirty="0"/>
              <a:t>with ccTLDs.  </a:t>
            </a:r>
            <a:endParaRPr lang="en-IE" sz="2000" dirty="0">
              <a:cs typeface="Arial"/>
            </a:endParaRP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IE" sz="2000" dirty="0"/>
              <a:t>Commission reserves the right to </a:t>
            </a:r>
            <a:r>
              <a:rPr lang="en-IE" sz="2000" b="1" dirty="0"/>
              <a:t>mandate </a:t>
            </a:r>
            <a:r>
              <a:rPr lang="en-IE" sz="2000" dirty="0"/>
              <a:t>use of the DIAS after a feasibility study.</a:t>
            </a:r>
            <a:endParaRPr lang="en-IE" sz="2000" dirty="0">
              <a:cs typeface="Arial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D247811-9BD2-D445-5F79-F181DF1D0AF0}"/>
              </a:ext>
            </a:extLst>
          </p:cNvPr>
          <p:cNvSpPr txBox="1"/>
          <p:nvPr/>
        </p:nvSpPr>
        <p:spPr>
          <a:xfrm>
            <a:off x="2999659" y="934768"/>
            <a:ext cx="67253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b="1"/>
              <a:t>Updates on Geographical Indications(GI) Regulations</a:t>
            </a:r>
            <a:endParaRPr lang="en-IE" sz="1600"/>
          </a:p>
        </p:txBody>
      </p:sp>
    </p:spTree>
    <p:extLst>
      <p:ext uri="{BB962C8B-B14F-4D97-AF65-F5344CB8AC3E}">
        <p14:creationId xmlns:p14="http://schemas.microsoft.com/office/powerpoint/2010/main" val="33404054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47720443-21B7-4323-9016-D438C20512AC}"/>
              </a:ext>
            </a:extLst>
          </p:cNvPr>
          <p:cNvSpPr txBox="1">
            <a:spLocks/>
          </p:cNvSpPr>
          <p:nvPr/>
        </p:nvSpPr>
        <p:spPr>
          <a:xfrm>
            <a:off x="788059" y="1398913"/>
            <a:ext cx="11146971" cy="4504673"/>
          </a:xfrm>
          <a:prstGeom prst="rect">
            <a:avLst/>
          </a:prstGeom>
        </p:spPr>
        <p:txBody>
          <a:bodyPr lIns="91440" tIns="45720" rIns="91440" bIns="4572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1400" dirty="0">
                <a:cs typeface="Arial"/>
              </a:rPr>
              <a:t>New legislation to monitor: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1200" b="1" dirty="0">
                <a:cs typeface="Arial"/>
              </a:rPr>
              <a:t>Proposed EU Regulation on Financial Data Access (Article 18) </a:t>
            </a:r>
            <a:r>
              <a:rPr lang="en-US" sz="1200" dirty="0">
                <a:cs typeface="Arial"/>
              </a:rPr>
              <a:t> - If Competent Authorities (CA) have </a:t>
            </a:r>
            <a:r>
              <a:rPr lang="en-US" sz="1200" i="1" dirty="0">
                <a:cs typeface="Arial"/>
              </a:rPr>
              <a:t>no other way</a:t>
            </a:r>
            <a:r>
              <a:rPr lang="en-US" sz="1200" dirty="0">
                <a:cs typeface="Arial"/>
              </a:rPr>
              <a:t> to prevent or end a breach of the regulation, and there is risk of "serious harm" to consumer interests, the CA may take actions which include:</a:t>
            </a:r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200" dirty="0">
                <a:cs typeface="Arial"/>
              </a:rPr>
              <a:t>Removing content or restricting access to online interfaces (OI);</a:t>
            </a:r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200" dirty="0">
                <a:cs typeface="Arial"/>
              </a:rPr>
              <a:t>Ordering a hosting service provider to remove, restrict, or disable access to an OI; and,</a:t>
            </a:r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200" b="1" dirty="0">
                <a:cs typeface="Arial"/>
              </a:rPr>
              <a:t>"Order domain registries or registrars to delete a fully qualified domain name" and allow the CA to record the deletion.</a:t>
            </a:r>
            <a:endParaRPr lang="en-US" sz="1200" dirty="0">
              <a:cs typeface="Arial"/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1200" b="1" dirty="0">
                <a:cs typeface="Arial"/>
              </a:rPr>
              <a:t>Digital Service Bill 2023 -</a:t>
            </a:r>
            <a:r>
              <a:rPr lang="en-US" sz="1200" dirty="0">
                <a:cs typeface="Arial"/>
              </a:rPr>
              <a:t> gives effect to some provisions of the Digital Services Act in Ireland. </a:t>
            </a:r>
            <a:r>
              <a:rPr lang="en-US" sz="1200" b="1" dirty="0">
                <a:cs typeface="Arial"/>
              </a:rPr>
              <a:t>Section 34 </a:t>
            </a:r>
            <a:r>
              <a:rPr lang="en-US" sz="1200" dirty="0">
                <a:cs typeface="Arial"/>
              </a:rPr>
              <a:t>enables Digital Service Commissioner to request an "Access Blocking Order" from the High Court. The High Court may issue an Access Blocking Order if it is satisfied of the following:</a:t>
            </a:r>
            <a:endParaRPr lang="en-US" dirty="0"/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200" dirty="0">
                <a:cs typeface="Arial"/>
              </a:rPr>
              <a:t>There is an ongoing infringement of the Digital Services Regulation;</a:t>
            </a:r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200" dirty="0">
                <a:cs typeface="Arial"/>
              </a:rPr>
              <a:t>The infringement involves a criminal offence which poses a threat to the life or safety of persons;</a:t>
            </a:r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200" dirty="0">
                <a:cs typeface="Arial"/>
              </a:rPr>
              <a:t>The Digital Services Commission has taken all reasonable steps to end the infringement; and,</a:t>
            </a:r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200" dirty="0">
                <a:cs typeface="Arial"/>
              </a:rPr>
              <a:t>The order is proportionate (considers nature, gravity, recurrence, and duration).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1200" dirty="0">
                <a:cs typeface="Arial"/>
              </a:rPr>
              <a:t>Access Blocking Orders subject to requirements (limited to 28 days but can be extended, mandatory notice periods, opportunities for appeals, etc.).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6B8CB58-3D26-45F7-913A-34B9AD2786CF}"/>
              </a:ext>
            </a:extLst>
          </p:cNvPr>
          <p:cNvSpPr txBox="1"/>
          <p:nvPr/>
        </p:nvSpPr>
        <p:spPr>
          <a:xfrm>
            <a:off x="5078002" y="886927"/>
            <a:ext cx="30432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/>
              <a:t>Updates</a:t>
            </a:r>
            <a:endParaRPr lang="en-IE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636157" y="483953"/>
            <a:ext cx="9220200" cy="397032"/>
          </a:xfr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latin typeface="Arial"/>
                <a:ea typeface="Verdana"/>
                <a:cs typeface="Arial"/>
              </a:rPr>
              <a:t>4. Handling of illegality and criminal abuse in the .</a:t>
            </a:r>
            <a:r>
              <a:rPr lang="en-US" sz="2200" b="1" dirty="0" err="1">
                <a:latin typeface="Arial"/>
                <a:ea typeface="Verdana"/>
                <a:cs typeface="Arial"/>
              </a:rPr>
              <a:t>ie</a:t>
            </a:r>
            <a:r>
              <a:rPr lang="en-US" sz="2200" b="1" dirty="0">
                <a:latin typeface="Arial"/>
                <a:ea typeface="Verdana"/>
                <a:cs typeface="Arial"/>
              </a:rPr>
              <a:t> namespace</a:t>
            </a:r>
            <a:endParaRPr lang="en-IE" sz="2200" b="1" dirty="0">
              <a:latin typeface="Arial"/>
              <a:ea typeface="Verdan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232018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7">
      <a:dk1>
        <a:srgbClr val="002554"/>
      </a:dk1>
      <a:lt1>
        <a:sysClr val="window" lastClr="FFFFFF"/>
      </a:lt1>
      <a:dk2>
        <a:srgbClr val="002554"/>
      </a:dk2>
      <a:lt2>
        <a:srgbClr val="FFFFFF"/>
      </a:lt2>
      <a:accent1>
        <a:srgbClr val="00B189"/>
      </a:accent1>
      <a:accent2>
        <a:srgbClr val="CCA2D7"/>
      </a:accent2>
      <a:accent3>
        <a:srgbClr val="54C0E8"/>
      </a:accent3>
      <a:accent4>
        <a:srgbClr val="FDD756"/>
      </a:accent4>
      <a:accent5>
        <a:srgbClr val="FA7598"/>
      </a:accent5>
      <a:accent6>
        <a:srgbClr val="002554"/>
      </a:accent6>
      <a:hlink>
        <a:srgbClr val="00B189"/>
      </a:hlink>
      <a:folHlink>
        <a:srgbClr val="CCA2D7"/>
      </a:folHlink>
    </a:clrScheme>
    <a:fontScheme name="Custom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E2CA275BCC6894DB4066C11F3E50749" ma:contentTypeVersion="12" ma:contentTypeDescription="Create a new document." ma:contentTypeScope="" ma:versionID="cdd1f988c5245bf90d4eb55a566a8a79">
  <xsd:schema xmlns:xsd="http://www.w3.org/2001/XMLSchema" xmlns:xs="http://www.w3.org/2001/XMLSchema" xmlns:p="http://schemas.microsoft.com/office/2006/metadata/properties" xmlns:ns2="fc12c979-6de5-4ea8-a8d3-a9067d5fef39" xmlns:ns3="9259bed7-ec57-48d2-a2a2-d927356b6e1c" targetNamespace="http://schemas.microsoft.com/office/2006/metadata/properties" ma:root="true" ma:fieldsID="1a0a5c7915d8d14ef73b3dbdcbd14eac" ns2:_="" ns3:_="">
    <xsd:import namespace="fc12c979-6de5-4ea8-a8d3-a9067d5fef39"/>
    <xsd:import namespace="9259bed7-ec57-48d2-a2a2-d927356b6e1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12c979-6de5-4ea8-a8d3-a9067d5fef3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516ffd44-8b01-4962-a935-d7117dff3d6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59bed7-ec57-48d2-a2a2-d927356b6e1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2eb4427d-915b-47e4-be5f-8209bd61dfb8}" ma:internalName="TaxCatchAll" ma:showField="CatchAllData" ma:web="9259bed7-ec57-48d2-a2a2-d927356b6e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c12c979-6de5-4ea8-a8d3-a9067d5fef39">
      <Terms xmlns="http://schemas.microsoft.com/office/infopath/2007/PartnerControls"/>
    </lcf76f155ced4ddcb4097134ff3c332f>
    <TaxCatchAll xmlns="9259bed7-ec57-48d2-a2a2-d927356b6e1c" xsi:nil="true"/>
  </documentManagement>
</p:properties>
</file>

<file path=customXml/itemProps1.xml><?xml version="1.0" encoding="utf-8"?>
<ds:datastoreItem xmlns:ds="http://schemas.openxmlformats.org/officeDocument/2006/customXml" ds:itemID="{510D0B70-F53E-4C4D-A6CB-8900F932CEF7}">
  <ds:schemaRefs>
    <ds:schemaRef ds:uri="9259bed7-ec57-48d2-a2a2-d927356b6e1c"/>
    <ds:schemaRef ds:uri="fc12c979-6de5-4ea8-a8d3-a9067d5fef3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180244FE-D3F9-420E-9249-2AB8DE841F1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2FEB616-7D2D-4C50-9B49-868C512EBB82}">
  <ds:schemaRefs>
    <ds:schemaRef ds:uri="9259bed7-ec57-48d2-a2a2-d927356b6e1c"/>
    <ds:schemaRef ds:uri="fc12c979-6de5-4ea8-a8d3-a9067d5fef39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1707</Words>
  <Application>Microsoft Office PowerPoint</Application>
  <PresentationFormat>Widescreen</PresentationFormat>
  <Paragraphs>234</Paragraphs>
  <Slides>19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Courier New</vt:lpstr>
      <vt:lpstr>Symbol</vt:lpstr>
      <vt:lpstr>Wingdings</vt:lpstr>
      <vt:lpstr>Office Theme</vt:lpstr>
      <vt:lpstr>Policy Advisory Committee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4. Handling of illegality and criminal abuse in the .ie namespace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7. Next Meeting   Proposed date:  29 February 2024 -or- Post ICANN 79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Naomi Temple</dc:creator>
  <cp:lastModifiedBy>Declan McDermott</cp:lastModifiedBy>
  <cp:revision>658</cp:revision>
  <cp:lastPrinted>2023-09-12T07:48:43Z</cp:lastPrinted>
  <dcterms:created xsi:type="dcterms:W3CDTF">2020-10-22T10:13:47Z</dcterms:created>
  <dcterms:modified xsi:type="dcterms:W3CDTF">2024-01-17T10:50:18Z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0x010100BE2CA275BCC6894DB4066C11F3E50749</vt:lpwstr>
  </property>
  <property fmtid="{D5CDD505-2E9C-101B-9397-08002B2CF9AE}" pid="3" name="MediaServiceImageTags">
    <vt:lpwstr/>
  </property>
</Properties>
</file>