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6"/>
  </p:notesMasterIdLst>
  <p:sldIdLst>
    <p:sldId id="256" r:id="rId5"/>
    <p:sldId id="258" r:id="rId6"/>
    <p:sldId id="260" r:id="rId7"/>
    <p:sldId id="261" r:id="rId8"/>
    <p:sldId id="628" r:id="rId9"/>
    <p:sldId id="635" r:id="rId10"/>
    <p:sldId id="627" r:id="rId11"/>
    <p:sldId id="660" r:id="rId12"/>
    <p:sldId id="603" r:id="rId13"/>
    <p:sldId id="576" r:id="rId14"/>
    <p:sldId id="658" r:id="rId15"/>
    <p:sldId id="661" r:id="rId16"/>
    <p:sldId id="624" r:id="rId17"/>
    <p:sldId id="623" r:id="rId18"/>
    <p:sldId id="619" r:id="rId19"/>
    <p:sldId id="618" r:id="rId20"/>
    <p:sldId id="625" r:id="rId21"/>
    <p:sldId id="657" r:id="rId22"/>
    <p:sldId id="659" r:id="rId23"/>
    <p:sldId id="633" r:id="rId24"/>
    <p:sldId id="262" r:id="rId25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204F14-1284-5F56-CBA4-7041D2DA5013}" name="David Curtin" initials="DC" userId="S::dcurtin@weare.ie::e9a5c6f3-c23a-4196-9f2c-9d00aeaecd27" providerId="AD"/>
  <p188:author id="{42404F3F-CF42-96ED-6CEC-680B871148C4}" name="Declan McDermott" initials="DM" userId="S::dmcdermott@weare.ie::aca3b39f-1f63-4a77-bfc4-53b22ac53f7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clan McDermott" initials="DM" lastIdx="2" clrIdx="0">
    <p:extLst>
      <p:ext uri="{19B8F6BF-5375-455C-9EA6-DF929625EA0E}">
        <p15:presenceInfo xmlns:p15="http://schemas.microsoft.com/office/powerpoint/2012/main" userId="S-1-5-21-2846849293-865136078-2549813402-91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E4"/>
    <a:srgbClr val="0C2453"/>
    <a:srgbClr val="8BC9A1"/>
    <a:srgbClr val="BEC9C1"/>
    <a:srgbClr val="C0C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clan McDermott" userId="aca3b39f-1f63-4a77-bfc4-53b22ac53f7f" providerId="ADAL" clId="{11722C3F-9043-4917-9385-6FA637DF61A4}"/>
    <pc:docChg chg="delSld">
      <pc:chgData name="Declan McDermott" userId="aca3b39f-1f63-4a77-bfc4-53b22ac53f7f" providerId="ADAL" clId="{11722C3F-9043-4917-9385-6FA637DF61A4}" dt="2024-04-02T08:45:54.421" v="2" actId="2696"/>
      <pc:docMkLst>
        <pc:docMk/>
      </pc:docMkLst>
      <pc:sldChg chg="del">
        <pc:chgData name="Declan McDermott" userId="aca3b39f-1f63-4a77-bfc4-53b22ac53f7f" providerId="ADAL" clId="{11722C3F-9043-4917-9385-6FA637DF61A4}" dt="2024-04-02T08:45:40.450" v="0" actId="2696"/>
        <pc:sldMkLst>
          <pc:docMk/>
          <pc:sldMk cId="2801340893" sldId="270"/>
        </pc:sldMkLst>
      </pc:sldChg>
      <pc:sldChg chg="del">
        <pc:chgData name="Declan McDermott" userId="aca3b39f-1f63-4a77-bfc4-53b22ac53f7f" providerId="ADAL" clId="{11722C3F-9043-4917-9385-6FA637DF61A4}" dt="2024-04-02T08:45:54.421" v="2" actId="2696"/>
        <pc:sldMkLst>
          <pc:docMk/>
          <pc:sldMk cId="1869747899" sldId="598"/>
        </pc:sldMkLst>
      </pc:sldChg>
      <pc:sldChg chg="del">
        <pc:chgData name="Declan McDermott" userId="aca3b39f-1f63-4a77-bfc4-53b22ac53f7f" providerId="ADAL" clId="{11722C3F-9043-4917-9385-6FA637DF61A4}" dt="2024-04-02T08:45:54.421" v="2" actId="2696"/>
        <pc:sldMkLst>
          <pc:docMk/>
          <pc:sldMk cId="3146584164" sldId="626"/>
        </pc:sldMkLst>
      </pc:sldChg>
      <pc:sldChg chg="del">
        <pc:chgData name="Declan McDermott" userId="aca3b39f-1f63-4a77-bfc4-53b22ac53f7f" providerId="ADAL" clId="{11722C3F-9043-4917-9385-6FA637DF61A4}" dt="2024-04-02T08:45:54.421" v="2" actId="2696"/>
        <pc:sldMkLst>
          <pc:docMk/>
          <pc:sldMk cId="3703959592" sldId="630"/>
        </pc:sldMkLst>
      </pc:sldChg>
      <pc:sldChg chg="del">
        <pc:chgData name="Declan McDermott" userId="aca3b39f-1f63-4a77-bfc4-53b22ac53f7f" providerId="ADAL" clId="{11722C3F-9043-4917-9385-6FA637DF61A4}" dt="2024-04-02T08:45:54.421" v="2" actId="2696"/>
        <pc:sldMkLst>
          <pc:docMk/>
          <pc:sldMk cId="2141182901" sldId="631"/>
        </pc:sldMkLst>
      </pc:sldChg>
      <pc:sldChg chg="del">
        <pc:chgData name="Declan McDermott" userId="aca3b39f-1f63-4a77-bfc4-53b22ac53f7f" providerId="ADAL" clId="{11722C3F-9043-4917-9385-6FA637DF61A4}" dt="2024-04-02T08:45:54.421" v="2" actId="2696"/>
        <pc:sldMkLst>
          <pc:docMk/>
          <pc:sldMk cId="2046456734" sldId="632"/>
        </pc:sldMkLst>
      </pc:sldChg>
      <pc:sldChg chg="del">
        <pc:chgData name="Declan McDermott" userId="aca3b39f-1f63-4a77-bfc4-53b22ac53f7f" providerId="ADAL" clId="{11722C3F-9043-4917-9385-6FA637DF61A4}" dt="2024-04-02T08:45:54.421" v="2" actId="2696"/>
        <pc:sldMkLst>
          <pc:docMk/>
          <pc:sldMk cId="1496346916" sldId="636"/>
        </pc:sldMkLst>
      </pc:sldChg>
      <pc:sldChg chg="del">
        <pc:chgData name="Declan McDermott" userId="aca3b39f-1f63-4a77-bfc4-53b22ac53f7f" providerId="ADAL" clId="{11722C3F-9043-4917-9385-6FA637DF61A4}" dt="2024-04-02T08:45:47.963" v="1" actId="2696"/>
        <pc:sldMkLst>
          <pc:docMk/>
          <pc:sldMk cId="2406994463" sldId="6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84871" cy="502835"/>
          </a:xfrm>
          <a:prstGeom prst="rect">
            <a:avLst/>
          </a:prstGeom>
        </p:spPr>
        <p:txBody>
          <a:bodyPr vert="horz" lIns="96587" tIns="48293" rIns="96587" bIns="4829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2"/>
            <a:ext cx="2984871" cy="502835"/>
          </a:xfrm>
          <a:prstGeom prst="rect">
            <a:avLst/>
          </a:prstGeom>
        </p:spPr>
        <p:txBody>
          <a:bodyPr vert="horz" lIns="96587" tIns="48293" rIns="96587" bIns="48293" rtlCol="0"/>
          <a:lstStyle>
            <a:lvl1pPr algn="r">
              <a:defRPr sz="1300"/>
            </a:lvl1pPr>
          </a:lstStyle>
          <a:p>
            <a:fld id="{0696F2BE-2808-4D78-AA95-93500634FA72}" type="datetimeFigureOut">
              <a:rPr lang="en-GB" smtClean="0"/>
              <a:t>02/04/2024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50950"/>
            <a:ext cx="6018212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7" tIns="48293" rIns="96587" bIns="4829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37"/>
            <a:ext cx="5510530" cy="3946119"/>
          </a:xfrm>
          <a:prstGeom prst="rect">
            <a:avLst/>
          </a:prstGeom>
        </p:spPr>
        <p:txBody>
          <a:bodyPr vert="horz" lIns="96587" tIns="48293" rIns="96587" bIns="4829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519056"/>
            <a:ext cx="2984871" cy="502834"/>
          </a:xfrm>
          <a:prstGeom prst="rect">
            <a:avLst/>
          </a:prstGeom>
        </p:spPr>
        <p:txBody>
          <a:bodyPr vert="horz" lIns="96587" tIns="48293" rIns="96587" bIns="4829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9056"/>
            <a:ext cx="2984871" cy="502834"/>
          </a:xfrm>
          <a:prstGeom prst="rect">
            <a:avLst/>
          </a:prstGeom>
        </p:spPr>
        <p:txBody>
          <a:bodyPr vert="horz" lIns="96587" tIns="48293" rIns="96587" bIns="48293" rtlCol="0" anchor="b"/>
          <a:lstStyle>
            <a:lvl1pPr algn="r">
              <a:defRPr sz="1300"/>
            </a:lvl1pPr>
          </a:lstStyle>
          <a:p>
            <a:fld id="{50471888-6981-484A-9504-701F5932F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8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805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53344-F835-D1C7-9EBC-8B5B58487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C23910-4DE2-1339-8199-E96E50147C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443DBF-70A1-7F59-3472-5ADB4CE6A8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8DC55-5D23-24E0-5565-A043018473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1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70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465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51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830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21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82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327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6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471888-6981-484A-9504-701F5932F13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5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34836" y="2382982"/>
            <a:ext cx="9144000" cy="193949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TITLE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836" y="4322474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  <a:p>
            <a:r>
              <a:rPr lang="en-US"/>
              <a:t>Subtitle</a:t>
            </a:r>
            <a:endParaRPr lang="en-IE"/>
          </a:p>
        </p:txBody>
      </p:sp>
      <p:sp>
        <p:nvSpPr>
          <p:cNvPr id="10" name="Rectangle 9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1" y="-34932"/>
            <a:ext cx="4835825" cy="241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12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34836" y="2382982"/>
            <a:ext cx="9144000" cy="1939492"/>
          </a:xfrm>
        </p:spPr>
        <p:txBody>
          <a:bodyPr anchor="b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/>
              <a:t>TITLE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836" y="432247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  <a:p>
            <a:r>
              <a:rPr lang="en-US"/>
              <a:t>Subtitle</a:t>
            </a:r>
            <a:endParaRPr lang="en-IE"/>
          </a:p>
        </p:txBody>
      </p:sp>
      <p:sp>
        <p:nvSpPr>
          <p:cNvPr id="10" name="Rectangle 9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176" y="-17370"/>
            <a:ext cx="4800703" cy="240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7270"/>
            <a:ext cx="10515600" cy="112062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7899"/>
            <a:ext cx="10515600" cy="39100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4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7270"/>
            <a:ext cx="10515600" cy="1120629"/>
          </a:xfrm>
        </p:spPr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7899"/>
            <a:ext cx="10515600" cy="391001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" y="-17369"/>
            <a:ext cx="2816040" cy="14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87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98575"/>
            <a:ext cx="10515600" cy="835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33600"/>
            <a:ext cx="5181600" cy="4043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33600"/>
            <a:ext cx="5181600" cy="4043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6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982" y="2406361"/>
            <a:ext cx="10515600" cy="1325563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Section header</a:t>
            </a:r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2657476" cy="13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9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85982" y="2406361"/>
            <a:ext cx="10515600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/>
              <a:t>Section header</a:t>
            </a:r>
            <a:endParaRPr lang="en-I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" y="-17369"/>
            <a:ext cx="2816040" cy="14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8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28505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8" name="Rectangle 7"/>
          <p:cNvSpPr/>
          <p:nvPr userDrawn="1"/>
        </p:nvSpPr>
        <p:spPr>
          <a:xfrm>
            <a:off x="0" y="6650182"/>
            <a:ext cx="12192000" cy="2078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7198A5-E04C-A782-7ACF-1058A6726BC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970588" y="6672580"/>
            <a:ext cx="2730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IE" sz="80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94724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52" r:id="rId5"/>
    <p:sldLayoutId id="2147483654" r:id="rId6"/>
    <p:sldLayoutId id="214748366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are.ie/policy-development-process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9590" y="2046098"/>
            <a:ext cx="9144000" cy="193949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IE" sz="44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Advisory Committee</a:t>
            </a:r>
            <a:br>
              <a:rPr lang="en-IE" sz="4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E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586" y="4149220"/>
            <a:ext cx="9144000" cy="1655762"/>
          </a:xfrm>
        </p:spPr>
        <p:txBody>
          <a:bodyPr/>
          <a:lstStyle/>
          <a:p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IE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February 2024</a:t>
            </a:r>
            <a:b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– PAC</a:t>
            </a:r>
            <a:r>
              <a:rPr lang="en-IE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#</a:t>
            </a:r>
            <a:r>
              <a:rPr lang="en-I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2195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EB095-C789-41FF-93BB-BB22F264BD6B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4.2 Handling of technical abuse </a:t>
            </a:r>
            <a:endParaRPr lang="en-IE" sz="2200" b="1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8B1C0018-C4E5-8BFC-3321-9C9F7DDED9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0"/>
          <a:stretch/>
        </p:blipFill>
        <p:spPr bwMode="auto">
          <a:xfrm>
            <a:off x="1440176" y="969222"/>
            <a:ext cx="9759518" cy="51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80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38551B-E9BF-4735-CA0F-4BFF9684A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2B8EA-232D-1C10-13C8-C0E42833B998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4.2 Handling of technical abuse </a:t>
            </a:r>
            <a:endParaRPr lang="en-IE" sz="2200" b="1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Image preview">
            <a:extLst>
              <a:ext uri="{FF2B5EF4-FFF2-40B4-BE49-F238E27FC236}">
                <a16:creationId xmlns:a16="http://schemas.microsoft.com/office/drawing/2014/main" id="{B767897D-8277-B88A-F34A-DC6F19543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317" y="910828"/>
            <a:ext cx="9639300" cy="518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593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" name="Table 87">
            <a:extLst>
              <a:ext uri="{FF2B5EF4-FFF2-40B4-BE49-F238E27FC236}">
                <a16:creationId xmlns:a16="http://schemas.microsoft.com/office/drawing/2014/main" id="{7C5BA409-7329-471F-B559-AC3086E24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451926"/>
              </p:ext>
            </p:extLst>
          </p:nvPr>
        </p:nvGraphicFramePr>
        <p:xfrm>
          <a:off x="1639708" y="1838598"/>
          <a:ext cx="8910434" cy="4652480"/>
        </p:xfrm>
        <a:graphic>
          <a:graphicData uri="http://schemas.openxmlformats.org/drawingml/2006/table">
            <a:tbl>
              <a:tblPr firstRow="1" bandRow="1"/>
              <a:tblGrid>
                <a:gridCol w="1595560">
                  <a:extLst>
                    <a:ext uri="{9D8B030D-6E8A-4147-A177-3AD203B41FA5}">
                      <a16:colId xmlns:a16="http://schemas.microsoft.com/office/drawing/2014/main" val="932460335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2294486476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3229800777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1861291047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60983882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129769770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2793862221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4260662540"/>
                    </a:ext>
                  </a:extLst>
                </a:gridCol>
              </a:tblGrid>
              <a:tr h="4091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Q3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80499"/>
                  </a:ext>
                </a:extLst>
              </a:tr>
              <a:tr h="4439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A59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Preliminary Analysis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Advocate &amp; Monitor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Implement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28459"/>
                  </a:ext>
                </a:extLst>
              </a:tr>
              <a:tr h="4955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Legislative Milestones</a:t>
                      </a:r>
                      <a:r>
                        <a:rPr lang="en-IN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A59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en-IN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Awaiting Heads of Bill</a:t>
                      </a:r>
                      <a:endParaRPr lang="en-IN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Awaiting Heads of Bill</a:t>
                      </a:r>
                    </a:p>
                    <a:p>
                      <a:pPr algn="l"/>
                      <a:endParaRPr lang="en-IN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Awaiting Heads of Bill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IN" sz="10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000" b="1" i="0" u="none" strike="noStrike" noProof="0" dirty="0">
                          <a:solidFill>
                            <a:srgbClr val="002554"/>
                          </a:solidFill>
                          <a:latin typeface="Arial"/>
                        </a:rPr>
                        <a:t>Pre Legislative</a:t>
                      </a:r>
                      <a:endParaRPr lang="en-IN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000" b="1" i="0" u="none" strike="noStrike" noProof="0" dirty="0">
                          <a:solidFill>
                            <a:srgbClr val="002554"/>
                          </a:solidFill>
                          <a:latin typeface="Arial"/>
                        </a:rPr>
                        <a:t>Scrutiny</a:t>
                      </a:r>
                      <a:endParaRPr lang="en-IN" sz="10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Legislative Process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Transposed by Oct 17</a:t>
                      </a:r>
                      <a:r>
                        <a:rPr lang="en-IN" sz="10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39346"/>
                  </a:ext>
                </a:extLst>
              </a:tr>
              <a:tr h="4091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Alignment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90A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08197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FontTx/>
                        <a:buNone/>
                      </a:pPr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989008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477601"/>
                  </a:ext>
                </a:extLst>
              </a:tr>
              <a:tr h="40919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Advocacy</a:t>
                      </a:r>
                      <a:endParaRPr lang="en-IN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74A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308531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10032"/>
                  </a:ext>
                </a:extLst>
              </a:tr>
              <a:tr h="4091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Awareness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93533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111777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92238"/>
                  </a:ext>
                </a:extLst>
              </a:tr>
            </a:tbl>
          </a:graphicData>
        </a:graphic>
      </p:graphicFrame>
      <p:sp>
        <p:nvSpPr>
          <p:cNvPr id="89" name="TextBox 88">
            <a:extLst>
              <a:ext uri="{FF2B5EF4-FFF2-40B4-BE49-F238E27FC236}">
                <a16:creationId xmlns:a16="http://schemas.microsoft.com/office/drawing/2014/main" id="{EC4E3BEF-6B75-4C57-A552-0E148D2E5138}"/>
              </a:ext>
            </a:extLst>
          </p:cNvPr>
          <p:cNvSpPr txBox="1"/>
          <p:nvPr/>
        </p:nvSpPr>
        <p:spPr>
          <a:xfrm>
            <a:off x="1639707" y="1050409"/>
            <a:ext cx="1210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prstClr val="black"/>
                </a:solidFill>
                <a:latin typeface="Calibri" panose="020F0502020204030204"/>
              </a:rPr>
              <a:t>Task Complexity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High: 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Med: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Low: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1638CBCE-1064-4DDC-B26B-DD56FFA7A2AF}"/>
              </a:ext>
            </a:extLst>
          </p:cNvPr>
          <p:cNvSpPr/>
          <p:nvPr/>
        </p:nvSpPr>
        <p:spPr>
          <a:xfrm>
            <a:off x="2094037" y="1275719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917267F0-C1C8-4B2F-A48A-10D02FB919EA}"/>
              </a:ext>
            </a:extLst>
          </p:cNvPr>
          <p:cNvSpPr/>
          <p:nvPr/>
        </p:nvSpPr>
        <p:spPr>
          <a:xfrm>
            <a:off x="2085410" y="1658437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36002F3F-9580-4CD3-BAE0-4AC0F9D32078}"/>
              </a:ext>
            </a:extLst>
          </p:cNvPr>
          <p:cNvSpPr/>
          <p:nvPr/>
        </p:nvSpPr>
        <p:spPr>
          <a:xfrm>
            <a:off x="3212602" y="4034364"/>
            <a:ext cx="7337541" cy="392673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1165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</a:t>
            </a: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PAC / Working Group Engagement (On-Going)</a:t>
            </a:r>
            <a:endParaRPr kumimoji="0" lang="en-IN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628A674-6DC9-4516-911B-5EE3F0BE4AB2}"/>
              </a:ext>
            </a:extLst>
          </p:cNvPr>
          <p:cNvSpPr/>
          <p:nvPr/>
        </p:nvSpPr>
        <p:spPr>
          <a:xfrm>
            <a:off x="2100363" y="1465908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EB4B19A-83EC-4172-B2A2-18B1710267CA}"/>
              </a:ext>
            </a:extLst>
          </p:cNvPr>
          <p:cNvSpPr/>
          <p:nvPr/>
        </p:nvSpPr>
        <p:spPr>
          <a:xfrm>
            <a:off x="8450759" y="5257669"/>
            <a:ext cx="2108106" cy="403785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Registrar webinar trainings on final policy requirements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9AEBE932-6164-4756-8CA7-7BB9B9E85B92}"/>
              </a:ext>
            </a:extLst>
          </p:cNvPr>
          <p:cNvSpPr/>
          <p:nvPr/>
        </p:nvSpPr>
        <p:spPr>
          <a:xfrm>
            <a:off x="3247840" y="3610524"/>
            <a:ext cx="1009402" cy="41660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Registrar Capacity Survey</a:t>
            </a: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21131024-76DF-4205-A5E4-00D3881096B4}"/>
              </a:ext>
            </a:extLst>
          </p:cNvPr>
          <p:cNvSpPr/>
          <p:nvPr/>
        </p:nvSpPr>
        <p:spPr>
          <a:xfrm>
            <a:off x="5325006" y="3217098"/>
            <a:ext cx="1054599" cy="4009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What We Heard Report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AA3B8B62-E06C-45CB-871B-C2CCCEDE3F1D}"/>
              </a:ext>
            </a:extLst>
          </p:cNvPr>
          <p:cNvSpPr/>
          <p:nvPr/>
        </p:nvSpPr>
        <p:spPr>
          <a:xfrm>
            <a:off x="5343589" y="3365863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E988CBEB-91AF-4ECA-8EB0-9D9E15955BD4}"/>
              </a:ext>
            </a:extLst>
          </p:cNvPr>
          <p:cNvSpPr/>
          <p:nvPr/>
        </p:nvSpPr>
        <p:spPr>
          <a:xfrm>
            <a:off x="3221226" y="3220658"/>
            <a:ext cx="1009402" cy="3880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Audit Policy Impacts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F7F48841-1B3E-4F28-8E19-E8B0D5129804}"/>
              </a:ext>
            </a:extLst>
          </p:cNvPr>
          <p:cNvSpPr/>
          <p:nvPr/>
        </p:nvSpPr>
        <p:spPr>
          <a:xfrm>
            <a:off x="3268728" y="3339294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A3D596AB-E55B-4067-B834-5B7C4C237B0E}"/>
              </a:ext>
            </a:extLst>
          </p:cNvPr>
          <p:cNvSpPr/>
          <p:nvPr/>
        </p:nvSpPr>
        <p:spPr>
          <a:xfrm>
            <a:off x="4260554" y="3230048"/>
            <a:ext cx="1054599" cy="378684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Policy Impact Report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979259B8-0597-42DE-AEFE-C91D9E1E9D22}"/>
              </a:ext>
            </a:extLst>
          </p:cNvPr>
          <p:cNvSpPr/>
          <p:nvPr/>
        </p:nvSpPr>
        <p:spPr>
          <a:xfrm>
            <a:off x="4285404" y="3348802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4610A27D-71C3-48B8-B8C3-5008DCDC49D3}"/>
              </a:ext>
            </a:extLst>
          </p:cNvPr>
          <p:cNvSpPr/>
          <p:nvPr/>
        </p:nvSpPr>
        <p:spPr>
          <a:xfrm>
            <a:off x="7396705" y="4449632"/>
            <a:ext cx="2108106" cy="399448"/>
          </a:xfrm>
          <a:prstGeom prst="roundRect">
            <a:avLst>
              <a:gd name="adj" fmla="val 50000"/>
            </a:avLst>
          </a:prstGeom>
          <a:solidFill>
            <a:srgbClr val="3E74AB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White Papers for public consultations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FE907BC-CEFE-489F-8FFB-9E43463EA3BA}"/>
              </a:ext>
            </a:extLst>
          </p:cNvPr>
          <p:cNvSpPr/>
          <p:nvPr/>
        </p:nvSpPr>
        <p:spPr>
          <a:xfrm>
            <a:off x="3251189" y="4160273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4648F0C0-0742-4341-A327-604DF07BF344}"/>
              </a:ext>
            </a:extLst>
          </p:cNvPr>
          <p:cNvSpPr/>
          <p:nvPr/>
        </p:nvSpPr>
        <p:spPr>
          <a:xfrm>
            <a:off x="7401703" y="4587721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F9715683-889F-466B-9582-D90524DE18EA}"/>
              </a:ext>
            </a:extLst>
          </p:cNvPr>
          <p:cNvSpPr/>
          <p:nvPr/>
        </p:nvSpPr>
        <p:spPr>
          <a:xfrm>
            <a:off x="5325772" y="4836475"/>
            <a:ext cx="4171702" cy="406812"/>
          </a:xfrm>
          <a:prstGeom prst="roundRect">
            <a:avLst>
              <a:gd name="adj" fmla="val 50000"/>
            </a:avLst>
          </a:prstGeom>
          <a:solidFill>
            <a:srgbClr val="3E74AB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Advocate to relevant policymakers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B3D44C61-5340-4D12-A81F-EFC54BE5CC6B}"/>
              </a:ext>
            </a:extLst>
          </p:cNvPr>
          <p:cNvSpPr/>
          <p:nvPr/>
        </p:nvSpPr>
        <p:spPr>
          <a:xfrm>
            <a:off x="8496032" y="5371849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FE0293FE-002B-42E0-ADBF-805211577914}"/>
              </a:ext>
            </a:extLst>
          </p:cNvPr>
          <p:cNvSpPr/>
          <p:nvPr/>
        </p:nvSpPr>
        <p:spPr>
          <a:xfrm>
            <a:off x="4313969" y="3624820"/>
            <a:ext cx="5183506" cy="407444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Monitor legislative changes at each stage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CC89E1DA-68DF-4C57-A831-D3007AA6F3A3}"/>
              </a:ext>
            </a:extLst>
          </p:cNvPr>
          <p:cNvSpPr/>
          <p:nvPr/>
        </p:nvSpPr>
        <p:spPr>
          <a:xfrm>
            <a:off x="9488677" y="3241695"/>
            <a:ext cx="1042883" cy="389328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Fast Track Changes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B37ADD83-56C0-4955-94AF-7848BBCC8297}"/>
              </a:ext>
            </a:extLst>
          </p:cNvPr>
          <p:cNvSpPr/>
          <p:nvPr/>
        </p:nvSpPr>
        <p:spPr>
          <a:xfrm>
            <a:off x="6382917" y="3230048"/>
            <a:ext cx="3087175" cy="4009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Adjust policy options as legislation evolves to ensure alignment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7D3565D3-37C1-457C-86F6-21DC403587A4}"/>
              </a:ext>
            </a:extLst>
          </p:cNvPr>
          <p:cNvSpPr/>
          <p:nvPr/>
        </p:nvSpPr>
        <p:spPr>
          <a:xfrm>
            <a:off x="4335083" y="3761329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06EEF8BA-B11D-4C74-87C2-1351A4B3559D}"/>
              </a:ext>
            </a:extLst>
          </p:cNvPr>
          <p:cNvSpPr/>
          <p:nvPr/>
        </p:nvSpPr>
        <p:spPr>
          <a:xfrm>
            <a:off x="5325773" y="5268233"/>
            <a:ext cx="3116263" cy="403785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RAR webinars for awareness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ECBF0ABD-E1C4-4D56-96AB-C69CF0A4C1F7}"/>
              </a:ext>
            </a:extLst>
          </p:cNvPr>
          <p:cNvSpPr/>
          <p:nvPr/>
        </p:nvSpPr>
        <p:spPr>
          <a:xfrm>
            <a:off x="5366936" y="4994608"/>
            <a:ext cx="128587" cy="128587"/>
          </a:xfrm>
          <a:prstGeom prst="ellipse">
            <a:avLst/>
          </a:prstGeom>
          <a:solidFill>
            <a:srgbClr val="FFCC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60F457C7-DBB0-4C2E-8FE8-D9BCF424BD03}"/>
              </a:ext>
            </a:extLst>
          </p:cNvPr>
          <p:cNvSpPr/>
          <p:nvPr/>
        </p:nvSpPr>
        <p:spPr>
          <a:xfrm>
            <a:off x="3235455" y="6074770"/>
            <a:ext cx="7323410" cy="398130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ICANN &amp; CENTR calls, conferences and workshops as needed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B5D86871-4729-474F-88A7-F2DF5D4A6499}"/>
              </a:ext>
            </a:extLst>
          </p:cNvPr>
          <p:cNvSpPr/>
          <p:nvPr/>
        </p:nvSpPr>
        <p:spPr>
          <a:xfrm>
            <a:off x="3258363" y="6209541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EE2DF60A-EE65-445D-BE54-7946FDCA5C1C}"/>
              </a:ext>
            </a:extLst>
          </p:cNvPr>
          <p:cNvSpPr/>
          <p:nvPr/>
        </p:nvSpPr>
        <p:spPr>
          <a:xfrm>
            <a:off x="5322288" y="5677320"/>
            <a:ext cx="4175186" cy="396599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Open Letters and Blog Posts on NIS 2 Implications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B4522D5-E770-45AA-96A5-FB87ACC83FF1}"/>
              </a:ext>
            </a:extLst>
          </p:cNvPr>
          <p:cNvSpPr/>
          <p:nvPr/>
        </p:nvSpPr>
        <p:spPr>
          <a:xfrm>
            <a:off x="5345696" y="5371850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E015D3C8-1274-4331-A85E-3096706E71FD}"/>
              </a:ext>
            </a:extLst>
          </p:cNvPr>
          <p:cNvSpPr/>
          <p:nvPr/>
        </p:nvSpPr>
        <p:spPr>
          <a:xfrm>
            <a:off x="3276948" y="3768036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5FC552EF-0992-4F59-B1B6-0614921D1D39}"/>
              </a:ext>
            </a:extLst>
          </p:cNvPr>
          <p:cNvSpPr/>
          <p:nvPr/>
        </p:nvSpPr>
        <p:spPr>
          <a:xfrm>
            <a:off x="5356789" y="5826788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B4C6BFA-1C89-4F0E-8738-F1FE7EF385B9}"/>
              </a:ext>
            </a:extLst>
          </p:cNvPr>
          <p:cNvCxnSpPr>
            <a:cxnSpLocks/>
          </p:cNvCxnSpPr>
          <p:nvPr/>
        </p:nvCxnSpPr>
        <p:spPr>
          <a:xfrm>
            <a:off x="3266153" y="1818814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E3629C17-D306-413C-B0BC-521E36C49793}"/>
              </a:ext>
            </a:extLst>
          </p:cNvPr>
          <p:cNvCxnSpPr>
            <a:cxnSpLocks/>
          </p:cNvCxnSpPr>
          <p:nvPr/>
        </p:nvCxnSpPr>
        <p:spPr>
          <a:xfrm flipH="1">
            <a:off x="3245038" y="1838598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4648F0C0-0742-4341-A327-604DF07BF344}"/>
              </a:ext>
            </a:extLst>
          </p:cNvPr>
          <p:cNvSpPr/>
          <p:nvPr/>
        </p:nvSpPr>
        <p:spPr>
          <a:xfrm>
            <a:off x="6401500" y="3365863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BA8AF1-2083-D1A4-65B6-359871154985}"/>
              </a:ext>
            </a:extLst>
          </p:cNvPr>
          <p:cNvCxnSpPr>
            <a:cxnSpLocks/>
          </p:cNvCxnSpPr>
          <p:nvPr/>
        </p:nvCxnSpPr>
        <p:spPr>
          <a:xfrm>
            <a:off x="4335083" y="1818814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DDAD226-BCE9-AEC7-B34E-51988DD4CB6F}"/>
              </a:ext>
            </a:extLst>
          </p:cNvPr>
          <p:cNvCxnSpPr>
            <a:cxnSpLocks/>
          </p:cNvCxnSpPr>
          <p:nvPr/>
        </p:nvCxnSpPr>
        <p:spPr>
          <a:xfrm flipH="1">
            <a:off x="4313968" y="1838598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11C91179-10A9-B4C8-92D6-3EE5F4058F31}"/>
              </a:ext>
            </a:extLst>
          </p:cNvPr>
          <p:cNvSpPr/>
          <p:nvPr/>
        </p:nvSpPr>
        <p:spPr>
          <a:xfrm>
            <a:off x="9504812" y="3365863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DF29331-F43F-0A92-9984-114BF4131EBB}"/>
              </a:ext>
            </a:extLst>
          </p:cNvPr>
          <p:cNvCxnSpPr>
            <a:cxnSpLocks/>
          </p:cNvCxnSpPr>
          <p:nvPr/>
        </p:nvCxnSpPr>
        <p:spPr>
          <a:xfrm>
            <a:off x="5354660" y="1818814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BABC25-E885-3E67-4B7D-85D32C1E7FAC}"/>
              </a:ext>
            </a:extLst>
          </p:cNvPr>
          <p:cNvCxnSpPr>
            <a:cxnSpLocks/>
          </p:cNvCxnSpPr>
          <p:nvPr/>
        </p:nvCxnSpPr>
        <p:spPr>
          <a:xfrm flipH="1">
            <a:off x="5333545" y="1838598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EF7903B-7194-AC27-2CE2-28B94219CA79}"/>
              </a:ext>
            </a:extLst>
          </p:cNvPr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 dirty="0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47E3E6-0EE0-4CD5-BFCF-7BC36FED9062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5.1 Updated Roadmap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3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597CC7-5321-4CC8-92E9-04EA65AE2C6E}"/>
              </a:ext>
            </a:extLst>
          </p:cNvPr>
          <p:cNvSpPr txBox="1">
            <a:spLocks/>
          </p:cNvSpPr>
          <p:nvPr/>
        </p:nvSpPr>
        <p:spPr>
          <a:xfrm>
            <a:off x="548640" y="1362346"/>
            <a:ext cx="10529455" cy="5161125"/>
          </a:xfrm>
          <a:prstGeom prst="rect">
            <a:avLst/>
          </a:prstGeom>
        </p:spPr>
        <p:txBody>
          <a:bodyPr lIns="91440" tIns="45720" rIns="91440" bIns="4572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Concentrate effort into 3 Focus Areas: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Alignment</a:t>
            </a:r>
            <a:r>
              <a:rPr lang="en-GB" sz="1600" dirty="0"/>
              <a:t> – Ensure that .IE policies and procedures comply with legislation.</a:t>
            </a:r>
            <a:endParaRPr lang="en-GB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Advocacy</a:t>
            </a:r>
            <a:r>
              <a:rPr lang="en-GB" sz="1600" dirty="0"/>
              <a:t> – Frequently collaborate with policymakers and present the concerns of stakeholders.</a:t>
            </a:r>
            <a:endParaRPr lang="en-GB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Awareness</a:t>
            </a:r>
            <a:r>
              <a:rPr lang="en-US" sz="1600" dirty="0"/>
              <a:t> – Inform stakeholders of upcoming changes and preparing them for policy changes.</a:t>
            </a:r>
            <a:endParaRPr lang="en-US" sz="16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Key Deliverables Include:</a:t>
            </a:r>
            <a:endParaRPr lang="en-GB" sz="19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Impact Report</a:t>
            </a:r>
            <a:r>
              <a:rPr lang="en-GB" sz="1600" dirty="0"/>
              <a:t> –  Report on potential impacts of NIS2 on the .</a:t>
            </a:r>
            <a:r>
              <a:rPr lang="en-GB" sz="1600" dirty="0" err="1"/>
              <a:t>ie</a:t>
            </a:r>
            <a:r>
              <a:rPr lang="en-GB" sz="1600" dirty="0"/>
              <a:t> namespace.</a:t>
            </a:r>
            <a:endParaRPr lang="en-GB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What-We-Heard Report</a:t>
            </a:r>
            <a:r>
              <a:rPr lang="en-GB" sz="1600" dirty="0"/>
              <a:t> – Report summarizing stakeholder input, and partners’ input.</a:t>
            </a:r>
            <a:endParaRPr lang="en-GB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Policy Options</a:t>
            </a:r>
            <a:r>
              <a:rPr lang="en-US" sz="1600" dirty="0"/>
              <a:t> – An evergreen document of proposed policy changes. Updated as legislation progresses.</a:t>
            </a:r>
            <a:endParaRPr lang="en-US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White Papers/Open Letters/Blogs, </a:t>
            </a:r>
            <a:r>
              <a:rPr lang="en-US" sz="1600" b="1" dirty="0" err="1"/>
              <a:t>etc</a:t>
            </a:r>
            <a:r>
              <a:rPr lang="en-US" sz="1600" b="1" dirty="0"/>
              <a:t>…</a:t>
            </a:r>
            <a:r>
              <a:rPr lang="en-US" sz="1600" dirty="0"/>
              <a:t> –  Products used for consultations, advocacy, and awareness building.</a:t>
            </a:r>
            <a:endParaRPr lang="en-US" sz="16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900" dirty="0"/>
              <a:t>Key trade-offs that must be balanced:</a:t>
            </a:r>
            <a:endParaRPr lang="en-GB" sz="19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Effectiveness </a:t>
            </a:r>
            <a:r>
              <a:rPr lang="en-GB" sz="1600" dirty="0"/>
              <a:t>–  Does the policy address the issue (is it compliant with NIS2?)</a:t>
            </a:r>
            <a:endParaRPr lang="en-GB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GB" sz="1600" b="1" dirty="0"/>
              <a:t>Efficiency </a:t>
            </a:r>
            <a:r>
              <a:rPr lang="en-GB" sz="1600" dirty="0"/>
              <a:t>– Is the policy scalable and not unduly burdensome? </a:t>
            </a:r>
            <a:endParaRPr lang="en-GB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Equitability </a:t>
            </a:r>
            <a:r>
              <a:rPr lang="en-US" sz="1600" dirty="0"/>
              <a:t>– Does the policy unduly disadvantage, or advantage, any particular group?</a:t>
            </a:r>
            <a:endParaRPr lang="en-US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Enforceability </a:t>
            </a:r>
            <a:r>
              <a:rPr lang="en-US" sz="1600" dirty="0"/>
              <a:t>–  Is the policy reasonable to expect, and impose, compliance upon?</a:t>
            </a:r>
            <a:endParaRPr lang="en-US" sz="1600" dirty="0">
              <a:cs typeface="Arial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600" b="1" dirty="0"/>
              <a:t>Economy – </a:t>
            </a:r>
            <a:r>
              <a:rPr lang="en-US" sz="1600" dirty="0"/>
              <a:t>Is the policy cost-effective?</a:t>
            </a:r>
            <a:endParaRPr lang="en-US" sz="1600" b="1" dirty="0"/>
          </a:p>
          <a:p>
            <a:pPr marL="457200" lvl="1" indent="0">
              <a:lnSpc>
                <a:spcPct val="100000"/>
              </a:lnSpc>
              <a:buNone/>
            </a:pPr>
            <a:endParaRPr lang="en-US" sz="1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RECAP OF NIS2 PLAN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32150" y="931459"/>
            <a:ext cx="4295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5.1 Tracker Update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1814B8-9F0B-4CA4-B57C-0424E9D68036}"/>
              </a:ext>
            </a:extLst>
          </p:cNvPr>
          <p:cNvSpPr txBox="1"/>
          <p:nvPr/>
        </p:nvSpPr>
        <p:spPr>
          <a:xfrm>
            <a:off x="6400800" y="1116125"/>
            <a:ext cx="57912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dirty="0"/>
              <a:t>Actions taken since last PAC Meeting (7th Dec 2024)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BCCA83-CD6A-4050-B425-75847E4FB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14653"/>
              </p:ext>
            </p:extLst>
          </p:nvPr>
        </p:nvGraphicFramePr>
        <p:xfrm>
          <a:off x="411953" y="1468457"/>
          <a:ext cx="11368089" cy="5102160"/>
        </p:xfrm>
        <a:graphic>
          <a:graphicData uri="http://schemas.openxmlformats.org/drawingml/2006/table">
            <a:tbl>
              <a:tblPr firstRow="1" bandRow="1"/>
              <a:tblGrid>
                <a:gridCol w="3789363">
                  <a:extLst>
                    <a:ext uri="{9D8B030D-6E8A-4147-A177-3AD203B41FA5}">
                      <a16:colId xmlns:a16="http://schemas.microsoft.com/office/drawing/2014/main" val="2406520411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79476775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3208596750"/>
                    </a:ext>
                  </a:extLst>
                </a:gridCol>
              </a:tblGrid>
              <a:tr h="13567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Alignment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Ensure that .IE Policies and Processes are aligned with NIS2 requirements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Advocacy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Frequently present the concerns and views of stakeholders to policymakers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Awareness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Actively inform Registrars of impending changes from NIS2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080950"/>
                  </a:ext>
                </a:extLst>
              </a:tr>
              <a:tr h="2090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983335"/>
                  </a:ext>
                </a:extLst>
              </a:tr>
              <a:tr h="1655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NIS2 WG Meeting held (15 Feb 2024)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Participation in CENTR &amp; ICANN events regarding NIS2 (ongoing)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Engagement with Minister of State for DETE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Publication in 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</a:rPr>
                        <a:t>Eolas Magazine</a:t>
                      </a:r>
                      <a:r>
                        <a:rPr lang="en-US" sz="1600" i="0" dirty="0">
                          <a:solidFill>
                            <a:schemeClr val="tx1"/>
                          </a:solidFill>
                        </a:rPr>
                        <a:t> on NIS2 implications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i="0" dirty="0">
                          <a:solidFill>
                            <a:schemeClr val="tx1"/>
                          </a:solidFill>
                        </a:rPr>
                        <a:t>Open Letter for Minister Ryan 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</a:rPr>
                        <a:t>(deferred)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Publication in </a:t>
                      </a:r>
                      <a:r>
                        <a:rPr lang="en-US" sz="1600" i="1" baseline="0" dirty="0">
                          <a:solidFill>
                            <a:schemeClr val="tx1"/>
                          </a:solidFill>
                        </a:rPr>
                        <a:t>Eolas Magazine</a:t>
                      </a:r>
                      <a:r>
                        <a:rPr lang="en-US" sz="1600" i="0" baseline="0" dirty="0">
                          <a:solidFill>
                            <a:schemeClr val="tx1"/>
                          </a:solidFill>
                        </a:rPr>
                        <a:t> on NIS2</a:t>
                      </a: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600" i="0" baseline="0" dirty="0">
                          <a:solidFill>
                            <a:schemeClr val="tx1"/>
                          </a:solidFill>
                        </a:rPr>
                        <a:t>Irish Tech News Podcast with CENTR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Webinar on NIST Cyber Security Framework for Registrars planned (post-ICANN)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565073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E2B94891-6749-4AEA-AF6D-D42BD2FD5921}"/>
              </a:ext>
            </a:extLst>
          </p:cNvPr>
          <p:cNvSpPr/>
          <p:nvPr/>
        </p:nvSpPr>
        <p:spPr>
          <a:xfrm>
            <a:off x="1566817" y="3111105"/>
            <a:ext cx="1378827" cy="1378827"/>
          </a:xfrm>
          <a:prstGeom prst="ellipse">
            <a:avLst/>
          </a:prstGeom>
          <a:solidFill>
            <a:srgbClr val="0C7CF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Actions taken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25AB65B-4895-4B27-BD41-39A12E7B370D}"/>
              </a:ext>
            </a:extLst>
          </p:cNvPr>
          <p:cNvSpPr/>
          <p:nvPr/>
        </p:nvSpPr>
        <p:spPr>
          <a:xfrm>
            <a:off x="5406586" y="3111104"/>
            <a:ext cx="1378827" cy="1378827"/>
          </a:xfrm>
          <a:prstGeom prst="ellipse">
            <a:avLst/>
          </a:prstGeom>
          <a:solidFill>
            <a:srgbClr val="07ABD9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Actions taken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F5C40-9FCF-42A3-9D8A-25757965FA48}"/>
              </a:ext>
            </a:extLst>
          </p:cNvPr>
          <p:cNvSpPr/>
          <p:nvPr/>
        </p:nvSpPr>
        <p:spPr>
          <a:xfrm>
            <a:off x="9246355" y="3111103"/>
            <a:ext cx="1378827" cy="1378827"/>
          </a:xfrm>
          <a:prstGeom prst="ellipse">
            <a:avLst/>
          </a:prstGeom>
          <a:solidFill>
            <a:srgbClr val="3CB4B7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prstClr val="white"/>
                </a:solidFill>
                <a:latin typeface="Calibri" panose="020F0502020204030204"/>
                <a:cs typeface="Calibri"/>
              </a:rPr>
              <a:t>3</a:t>
            </a:r>
            <a:endParaRPr 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 taken</a:t>
            </a:r>
            <a:endParaRPr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4080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64770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5.2 Key Updates and Emerging Issues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BFAEF5-F3C8-BD05-E997-8FEDCE3AE455}"/>
              </a:ext>
            </a:extLst>
          </p:cNvPr>
          <p:cNvSpPr txBox="1">
            <a:spLocks/>
          </p:cNvSpPr>
          <p:nvPr/>
        </p:nvSpPr>
        <p:spPr>
          <a:xfrm>
            <a:off x="548640" y="1545328"/>
            <a:ext cx="10968446" cy="4812100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900" dirty="0"/>
              <a:t>Release of Heads of Bill delayed to Q1 – 2024.</a:t>
            </a:r>
            <a:endParaRPr lang="en-IE" sz="1900" dirty="0">
              <a:cs typeface="Arial"/>
            </a:endParaRPr>
          </a:p>
          <a:p>
            <a:endParaRPr lang="en-IE" sz="1900" dirty="0">
              <a:cs typeface="Arial"/>
            </a:endParaRPr>
          </a:p>
          <a:p>
            <a:pPr marL="285750" indent="-285750"/>
            <a:r>
              <a:rPr lang="en-IE" sz="1900" dirty="0">
                <a:cs typeface="Arial"/>
              </a:rPr>
              <a:t>Guidelines for TLD Registries and Entities Providing Registration Services (EPRS)</a:t>
            </a:r>
            <a:r>
              <a:rPr lang="en-IE" sz="1900" dirty="0">
                <a:solidFill>
                  <a:srgbClr val="002554"/>
                </a:solidFill>
                <a:cs typeface="Arial"/>
              </a:rPr>
              <a:t> </a:t>
            </a:r>
            <a:r>
              <a:rPr lang="en-IE" sz="1900" dirty="0">
                <a:cs typeface="Arial"/>
              </a:rPr>
              <a:t>expected from </a:t>
            </a:r>
            <a:r>
              <a:rPr lang="en-IE" sz="1900" b="1" i="1" dirty="0">
                <a:cs typeface="Arial"/>
              </a:rPr>
              <a:t>NIS Cooperation Group</a:t>
            </a:r>
            <a:r>
              <a:rPr lang="en-IE" sz="1900" dirty="0">
                <a:cs typeface="Arial"/>
              </a:rPr>
              <a:t> end of March/early April.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9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900" dirty="0">
                <a:cs typeface="Arial"/>
              </a:rPr>
              <a:t>Commission for Communications Regulation (</a:t>
            </a:r>
            <a:r>
              <a:rPr lang="en-GB" sz="1900" dirty="0" err="1">
                <a:cs typeface="Arial"/>
              </a:rPr>
              <a:t>ComReg</a:t>
            </a:r>
            <a:r>
              <a:rPr lang="en-GB" sz="1900" dirty="0">
                <a:cs typeface="Arial"/>
              </a:rPr>
              <a:t>) selected as Competent Authority.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900" dirty="0">
                <a:cs typeface="Arial"/>
              </a:rPr>
              <a:t>New commissioner: Helen Dixon.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9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900" dirty="0"/>
              <a:t>CENTR Legal &amp; Regulatory Workshop (Feb 2024)</a:t>
            </a:r>
            <a:endParaRPr lang="en-GB" sz="1900" dirty="0"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900" dirty="0"/>
              <a:t>Registries beginning to investigate establishing compliance programs for their Registrars. </a:t>
            </a:r>
            <a:endParaRPr lang="en-GB" sz="1900" dirty="0">
              <a:cs typeface="Arial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54458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095561" y="931459"/>
            <a:ext cx="788959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5.3 Updates from the NIS2 working group </a:t>
            </a:r>
            <a:endParaRPr lang="en-GB" b="1" i="1" dirty="0">
              <a:solidFill>
                <a:schemeClr val="accent6">
                  <a:lumMod val="50000"/>
                  <a:lumOff val="50000"/>
                </a:schemeClr>
              </a:solidFill>
              <a:cs typeface="Arial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083E870-2586-2A49-866F-08B42C85074B}"/>
              </a:ext>
            </a:extLst>
          </p:cNvPr>
          <p:cNvSpPr txBox="1">
            <a:spLocks/>
          </p:cNvSpPr>
          <p:nvPr/>
        </p:nvSpPr>
        <p:spPr>
          <a:xfrm>
            <a:off x="574765" y="1557015"/>
            <a:ext cx="11363551" cy="4747233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/>
              <a:t> Met on 15</a:t>
            </a:r>
            <a:r>
              <a:rPr lang="en-US" sz="2000" baseline="30000" dirty="0"/>
              <a:t>th</a:t>
            </a:r>
            <a:r>
              <a:rPr lang="en-US" sz="2000" dirty="0"/>
              <a:t> February 2024</a:t>
            </a:r>
            <a:endParaRPr lang="en-US" sz="2000" dirty="0">
              <a:cs typeface="Arial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cs typeface="Arial"/>
              </a:rPr>
              <a:t>Topics covered included: </a:t>
            </a:r>
          </a:p>
          <a:p>
            <a:pPr lvl="1">
              <a:lnSpc>
                <a:spcPct val="150000"/>
              </a:lnSpc>
              <a:buFont typeface="Courier New" panose="05000000000000000000" pitchFamily="2" charset="2"/>
              <a:buChar char="o"/>
            </a:pPr>
            <a:r>
              <a:rPr lang="en-US" sz="2000" dirty="0">
                <a:cs typeface="Arial"/>
              </a:rPr>
              <a:t>Updates from the CENTR L&amp;R ;</a:t>
            </a:r>
          </a:p>
          <a:p>
            <a:pPr lvl="1">
              <a:lnSpc>
                <a:spcPct val="150000"/>
              </a:lnSpc>
              <a:buFont typeface="Courier New" panose="05000000000000000000" pitchFamily="2" charset="2"/>
              <a:buChar char="o"/>
            </a:pPr>
            <a:r>
              <a:rPr lang="en-US" sz="2000" dirty="0">
                <a:cs typeface="Arial"/>
              </a:rPr>
              <a:t>Discussion on Registrar Compliance; and,</a:t>
            </a:r>
          </a:p>
          <a:p>
            <a:pPr lvl="1">
              <a:lnSpc>
                <a:spcPct val="150000"/>
              </a:lnSpc>
              <a:buFont typeface="Courier New" panose="05000000000000000000" pitchFamily="2" charset="2"/>
              <a:buChar char="o"/>
            </a:pPr>
            <a:r>
              <a:rPr lang="en-US" sz="2000" dirty="0">
                <a:cs typeface="Arial"/>
              </a:rPr>
              <a:t>Drafting a Potential Open Letter to Minister Ryan on NIS2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9382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25908" y="931459"/>
            <a:ext cx="8391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5.4 Tour de Table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5A149E-F3BA-4A07-F349-010394C70267}"/>
              </a:ext>
            </a:extLst>
          </p:cNvPr>
          <p:cNvSpPr txBox="1"/>
          <p:nvPr/>
        </p:nvSpPr>
        <p:spPr>
          <a:xfrm>
            <a:off x="2138218" y="3228945"/>
            <a:ext cx="7915563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i="1" dirty="0"/>
              <a:t>T</a:t>
            </a:r>
            <a:r>
              <a:rPr lang="en-IE" sz="2000" b="1" i="1" dirty="0"/>
              <a:t>our de Table – NIS2 Updates from Participants’</a:t>
            </a:r>
            <a:r>
              <a:rPr lang="en-IE" sz="2000" b="1" i="1" dirty="0">
                <a:solidFill>
                  <a:srgbClr val="FF0000"/>
                </a:solidFill>
              </a:rPr>
              <a:t> </a:t>
            </a:r>
            <a:r>
              <a:rPr lang="en-IE" sz="2000" b="1" i="1" dirty="0">
                <a:solidFill>
                  <a:srgbClr val="0C2453"/>
                </a:solidFill>
              </a:rPr>
              <a:t>Mother Ships </a:t>
            </a:r>
            <a:endParaRPr lang="en-IE" sz="1600" i="1" dirty="0">
              <a:solidFill>
                <a:srgbClr val="0C2453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41775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E" sz="2200" b="1">
                <a:latin typeface="Arial" panose="020B0604020202020204" pitchFamily="34" charset="0"/>
                <a:cs typeface="Arial" panose="020B0604020202020204" pitchFamily="34" charset="0"/>
              </a:rPr>
              <a:t>NIS 2 – </a:t>
            </a:r>
            <a:r>
              <a:rPr lang="en-GB" sz="2200" b="1">
                <a:latin typeface="Arial" panose="020B0604020202020204" pitchFamily="34" charset="0"/>
                <a:cs typeface="Arial" panose="020B0604020202020204" pitchFamily="34" charset="0"/>
              </a:rPr>
              <a:t>Directive on security of network &amp; info systems</a:t>
            </a:r>
            <a:endParaRPr lang="en-IE" sz="2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C4068-A34B-47CF-85D7-EF8F5380E6A2}"/>
              </a:ext>
            </a:extLst>
          </p:cNvPr>
          <p:cNvSpPr txBox="1"/>
          <p:nvPr/>
        </p:nvSpPr>
        <p:spPr>
          <a:xfrm>
            <a:off x="3116672" y="931459"/>
            <a:ext cx="839117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5.5  Upcoming NIST Webinar</a:t>
            </a:r>
            <a:endParaRPr lang="en-IE" b="1" dirty="0">
              <a:solidFill>
                <a:schemeClr val="accent6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D75B7F-F153-88AB-F6FC-5C8B04D59016}"/>
              </a:ext>
            </a:extLst>
          </p:cNvPr>
          <p:cNvSpPr txBox="1"/>
          <p:nvPr/>
        </p:nvSpPr>
        <p:spPr>
          <a:xfrm>
            <a:off x="1025173" y="1511643"/>
            <a:ext cx="10586358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b="1" dirty="0"/>
              <a:t>Session 1 – </a:t>
            </a:r>
            <a:r>
              <a:rPr lang="en-IE" sz="2000" b="1" i="1" dirty="0"/>
              <a:t>Managing Cyber Risks from a Regulatory Standpoint </a:t>
            </a:r>
            <a:endParaRPr lang="en-IE" sz="2000" dirty="0">
              <a:cs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2000" b="1" dirty="0">
                <a:cs typeface="Arial"/>
              </a:rPr>
              <a:t>Potentially March 12th</a:t>
            </a:r>
            <a:endParaRPr lang="en-IE" sz="2000" b="1" i="1" dirty="0">
              <a:cs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2000" dirty="0">
                <a:cs typeface="Arial"/>
              </a:rPr>
              <a:t>Objective: To understand basics of the NIST cybersecurity framework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2000" dirty="0">
                <a:cs typeface="Arial"/>
              </a:rPr>
              <a:t>Proposed Topics: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IE" sz="2000" dirty="0">
                <a:cs typeface="Arial"/>
              </a:rPr>
              <a:t>Fundamentals of NIST CSF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IE" sz="2000" dirty="0">
                <a:cs typeface="Arial"/>
              </a:rPr>
              <a:t>Lessons learned from NIS1 Compliance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IE" sz="2000" dirty="0">
                <a:cs typeface="Arial"/>
              </a:rPr>
              <a:t>Glimpse of NIS2 &amp; CER Directives</a:t>
            </a:r>
          </a:p>
          <a:p>
            <a:endParaRPr lang="en-IE" sz="2000" dirty="0">
              <a:cs typeface="Arial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IE" sz="2000" b="1" dirty="0">
                <a:cs typeface="Arial"/>
              </a:rPr>
              <a:t>Session 2 – </a:t>
            </a:r>
            <a:r>
              <a:rPr lang="en-IE" sz="2000" b="1" i="1" dirty="0">
                <a:cs typeface="Arial"/>
              </a:rPr>
              <a:t>Managing Cyber Risks from a Regulatory Standpoint </a:t>
            </a:r>
            <a:endParaRPr lang="en-IE" sz="2000" dirty="0">
              <a:cs typeface="Arial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IE" sz="2000" b="1" dirty="0">
                <a:cs typeface="Arial"/>
              </a:rPr>
              <a:t>Potentially March 25th</a:t>
            </a:r>
            <a:endParaRPr lang="en-IE" sz="2000" dirty="0">
              <a:cs typeface="Arial"/>
            </a:endParaRP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IE" sz="2000" dirty="0">
                <a:cs typeface="Arial"/>
              </a:rPr>
              <a:t>Objective: To understand potential regulatory impacts of NIS2/CER on </a:t>
            </a:r>
          </a:p>
          <a:p>
            <a:pPr marL="742950" lvl="1" indent="-285750">
              <a:buFont typeface="Arial,Sans-Serif" panose="020B0604020202020204" pitchFamily="34" charset="0"/>
              <a:buChar char="•"/>
            </a:pPr>
            <a:r>
              <a:rPr lang="en-IE" sz="2000" dirty="0">
                <a:cs typeface="Arial"/>
              </a:rPr>
              <a:t>Possible topics:</a:t>
            </a:r>
          </a:p>
          <a:p>
            <a:pPr marL="1200150" lvl="2" indent="-285750">
              <a:buFont typeface="Wingdings,Sans-Serif" panose="020B0604020202020204" pitchFamily="34" charset="0"/>
              <a:buChar char="§"/>
            </a:pPr>
            <a:r>
              <a:rPr lang="en-IE" sz="2000" dirty="0">
                <a:cs typeface="Arial"/>
              </a:rPr>
              <a:t>Key changes in NIS2/CER Directives affecting the sector</a:t>
            </a:r>
          </a:p>
          <a:p>
            <a:pPr marL="1200150" lvl="2" indent="-285750">
              <a:buFont typeface="Wingdings,Sans-Serif" panose="020B0604020202020204" pitchFamily="34" charset="0"/>
              <a:buChar char="§"/>
            </a:pPr>
            <a:r>
              <a:rPr lang="en-IE" sz="2000" dirty="0">
                <a:cs typeface="Arial"/>
              </a:rPr>
              <a:t>Regulatory compliance &amp; enf</a:t>
            </a:r>
            <a:r>
              <a:rPr lang="en-IE" sz="2000" dirty="0">
                <a:solidFill>
                  <a:srgbClr val="002554"/>
                </a:solidFill>
                <a:cs typeface="Arial"/>
              </a:rPr>
              <a:t>orcement measures for NIS2</a:t>
            </a:r>
          </a:p>
        </p:txBody>
      </p:sp>
    </p:spTree>
    <p:extLst>
      <p:ext uri="{BB962C8B-B14F-4D97-AF65-F5344CB8AC3E}">
        <p14:creationId xmlns:p14="http://schemas.microsoft.com/office/powerpoint/2010/main" val="3652169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8122E-3C9B-5A82-C279-5FA0CE589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DD90DD-4BAB-29FA-AA15-D7C8EAB5BF50}"/>
              </a:ext>
            </a:extLst>
          </p:cNvPr>
          <p:cNvSpPr txBox="1"/>
          <p:nvPr/>
        </p:nvSpPr>
        <p:spPr>
          <a:xfrm>
            <a:off x="2936277" y="500572"/>
            <a:ext cx="81418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6. Discussion – 2024 Priorities for the PAC</a:t>
            </a:r>
            <a:endParaRPr lang="en-I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6B9683-EB46-4445-AB2A-8FF1A3D93094}"/>
              </a:ext>
            </a:extLst>
          </p:cNvPr>
          <p:cNvSpPr txBox="1"/>
          <p:nvPr/>
        </p:nvSpPr>
        <p:spPr>
          <a:xfrm>
            <a:off x="1000808" y="1511497"/>
            <a:ext cx="10289081" cy="26696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Potential Ideas: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Further changes to the .</a:t>
            </a:r>
            <a:r>
              <a:rPr lang="en-US" sz="1900" dirty="0" err="1"/>
              <a:t>ie</a:t>
            </a:r>
            <a:r>
              <a:rPr lang="en-US" sz="1900" dirty="0"/>
              <a:t> Policy Suite</a:t>
            </a:r>
            <a:endParaRPr lang="en-US" sz="1900" dirty="0">
              <a:cs typeface="Arial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Updating Privacy-Related Policies (Privacy Policy, Data &amp; Document Retention, </a:t>
            </a:r>
            <a:r>
              <a:rPr lang="en-US" sz="1900" dirty="0" err="1"/>
              <a:t>etc</a:t>
            </a:r>
            <a:r>
              <a:rPr lang="en-US" sz="1900" dirty="0"/>
              <a:t>…)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Potential for a GDPR Code-of-Conduct under Article 40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/>
              <a:t>Discussion: </a:t>
            </a:r>
            <a:r>
              <a:rPr lang="en-US" sz="1900" b="1" i="1" dirty="0"/>
              <a:t>What policy or emerging should the PAC prepare for? Any policy initiatives it should undertake in 2024?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80507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2057" y="1241761"/>
            <a:ext cx="5533944" cy="495180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600" dirty="0">
                <a:latin typeface="Arial"/>
                <a:cs typeface="Arial"/>
              </a:rPr>
              <a:t>Membership Matters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600" dirty="0">
                <a:latin typeface="Arial"/>
                <a:cs typeface="Arial"/>
              </a:rPr>
              <a:t>Minutes from the PAC #37 meeting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600" dirty="0">
                <a:latin typeface="Arial"/>
                <a:cs typeface="Arial"/>
              </a:rPr>
              <a:t>Matters arising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Conclusion of Policy Change (Misc. Amendments to Policy Suite)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Legislative and Regulatory Updates</a:t>
            </a:r>
          </a:p>
          <a:p>
            <a:pPr marL="342900" lvl="0" indent="-342900">
              <a:lnSpc>
                <a:spcPct val="150000"/>
              </a:lnSpc>
              <a:buAutoNum type="arabicPeriod"/>
              <a:defRPr/>
            </a:pPr>
            <a:r>
              <a:rPr lang="en-IE" sz="1600" dirty="0">
                <a:latin typeface="Arial"/>
                <a:cs typeface="Arial"/>
              </a:rPr>
              <a:t>Handling of online abuse which uses .ie namespace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4.1 Criminal Abuse – illegality online</a:t>
            </a:r>
          </a:p>
          <a:p>
            <a:pPr marL="1257300" lvl="2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CSAM &amp; TLD Hopping (IWF Domain Alert Program)</a:t>
            </a:r>
          </a:p>
          <a:p>
            <a:pPr marL="1257300" lvl="2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Tour de Table – Digital Services Act 2024</a:t>
            </a:r>
            <a:endParaRPr lang="en-IE" sz="1200" dirty="0">
              <a:latin typeface="Arial"/>
              <a:cs typeface="Arial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4.2 Technical Abuse – </a:t>
            </a:r>
            <a:r>
              <a:rPr lang="en-IE" sz="1200" i="1" dirty="0" err="1">
                <a:latin typeface="Arial"/>
                <a:cs typeface="Arial"/>
              </a:rPr>
              <a:t>NetCraft</a:t>
            </a:r>
            <a:r>
              <a:rPr lang="en-IE" sz="1200" i="1" dirty="0">
                <a:latin typeface="Arial"/>
                <a:cs typeface="Arial"/>
              </a:rPr>
              <a:t> (Update from CIO)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defRPr/>
            </a:pPr>
            <a:r>
              <a:rPr lang="en-IE" sz="1600" dirty="0">
                <a:latin typeface="Arial"/>
                <a:cs typeface="Arial"/>
              </a:rPr>
              <a:t>NIS 2 Updates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5.1 Tracker and Roadmap Update</a:t>
            </a:r>
            <a:endParaRPr lang="en-IE" sz="1600" dirty="0">
              <a:latin typeface="Arial"/>
              <a:cs typeface="Arial"/>
            </a:endParaRP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5.2 Key Updates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5.3 Updates from NIS2 Working Group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5.4 Tour de Table – Updates from Participants</a:t>
            </a:r>
          </a:p>
          <a:p>
            <a:pPr marL="800100" lvl="1" indent="-342900">
              <a:lnSpc>
                <a:spcPct val="150000"/>
              </a:lnSpc>
              <a:buFont typeface="Courier New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5.5 Upcoming NIST Webinar</a:t>
            </a:r>
          </a:p>
        </p:txBody>
      </p:sp>
      <p:sp>
        <p:nvSpPr>
          <p:cNvPr id="7" name="Rectangle 6"/>
          <p:cNvSpPr/>
          <p:nvPr/>
        </p:nvSpPr>
        <p:spPr>
          <a:xfrm>
            <a:off x="3227580" y="410762"/>
            <a:ext cx="41583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Policy Advisory Committee</a:t>
            </a:r>
          </a:p>
          <a:p>
            <a:pPr lvl="0" algn="ctr">
              <a:defRPr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Agenda PAC #38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FAD024-2329-8F8D-C27F-D185F72235DA}"/>
              </a:ext>
            </a:extLst>
          </p:cNvPr>
          <p:cNvSpPr/>
          <p:nvPr/>
        </p:nvSpPr>
        <p:spPr>
          <a:xfrm>
            <a:off x="7172634" y="1241760"/>
            <a:ext cx="4736690" cy="170867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IE" sz="1600" dirty="0">
                <a:latin typeface="Arial"/>
                <a:cs typeface="Arial"/>
              </a:rPr>
              <a:t>6.  Discussion – 2024 Priorities for the PAC</a:t>
            </a:r>
          </a:p>
          <a:p>
            <a:pPr marL="342900" lvl="0" indent="-342900">
              <a:lnSpc>
                <a:spcPct val="150000"/>
              </a:lnSpc>
              <a:buAutoNum type="arabicPeriod" startAt="7"/>
              <a:defRPr/>
            </a:pPr>
            <a:r>
              <a:rPr lang="en-IE" sz="1600" dirty="0">
                <a:latin typeface="Arial"/>
                <a:cs typeface="Arial"/>
              </a:rPr>
              <a:t>AOB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WSIS+20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  <a:defRPr/>
            </a:pPr>
            <a:r>
              <a:rPr lang="en-IE" sz="1200" i="1" dirty="0">
                <a:latin typeface="Arial"/>
                <a:cs typeface="Arial"/>
              </a:rPr>
              <a:t>PAC Membership</a:t>
            </a:r>
          </a:p>
          <a:p>
            <a:pPr>
              <a:lnSpc>
                <a:spcPct val="150000"/>
              </a:lnSpc>
              <a:defRPr/>
            </a:pPr>
            <a:r>
              <a:rPr lang="en-IE" sz="1600" dirty="0">
                <a:latin typeface="Arial"/>
                <a:cs typeface="Arial"/>
              </a:rPr>
              <a:t>8. Next Meeting – </a:t>
            </a:r>
            <a:r>
              <a:rPr lang="en-IE" sz="1600" b="1" dirty="0">
                <a:latin typeface="Arial"/>
                <a:cs typeface="Arial"/>
              </a:rPr>
              <a:t>25</a:t>
            </a:r>
            <a:r>
              <a:rPr lang="en-IE" sz="1600" b="1" baseline="30000" dirty="0">
                <a:latin typeface="Arial"/>
                <a:cs typeface="Arial"/>
              </a:rPr>
              <a:t>th</a:t>
            </a:r>
            <a:r>
              <a:rPr lang="en-IE" sz="1600" b="1" dirty="0">
                <a:latin typeface="Arial"/>
                <a:cs typeface="Arial"/>
              </a:rPr>
              <a:t> April 2024</a:t>
            </a:r>
            <a:endParaRPr lang="en-IE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8968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36277" y="500572"/>
            <a:ext cx="6991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7. AOB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F1C0D1-979E-45FE-4D19-3D3EB4BEE1B0}"/>
              </a:ext>
            </a:extLst>
          </p:cNvPr>
          <p:cNvSpPr txBox="1"/>
          <p:nvPr/>
        </p:nvSpPr>
        <p:spPr>
          <a:xfrm>
            <a:off x="1000809" y="1511497"/>
            <a:ext cx="9368462" cy="31082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World Summit on the Information Society (WSIS)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United Nations General Assembly to review the overall implementation of WSIS Outcomes in 2025 (WSIS+20).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Potential impacts on internet governance and multi-</a:t>
            </a:r>
            <a:r>
              <a:rPr lang="en-US" sz="1900" dirty="0" err="1"/>
              <a:t>stakeholderism</a:t>
            </a:r>
            <a:r>
              <a:rPr lang="en-US" sz="1900" dirty="0"/>
              <a:t>.</a:t>
            </a:r>
          </a:p>
          <a:p>
            <a:pPr lvl="1">
              <a:lnSpc>
                <a:spcPct val="150000"/>
              </a:lnSpc>
            </a:pPr>
            <a:endParaRPr lang="en-US" sz="19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Potential Extensions to Eligible </a:t>
            </a:r>
            <a:r>
              <a:rPr lang="en-US" sz="1900" dirty="0" err="1"/>
              <a:t>Organisations</a:t>
            </a:r>
            <a:endParaRPr lang="en-US" sz="19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 </a:t>
            </a:r>
            <a:r>
              <a:rPr lang="en-US" sz="1900" dirty="0" err="1"/>
              <a:t>ComReg</a:t>
            </a:r>
            <a:r>
              <a:rPr lang="en-US" sz="1900" dirty="0"/>
              <a:t>, CCPC, DPC, </a:t>
            </a:r>
            <a:r>
              <a:rPr lang="en-US" sz="1900" dirty="0" err="1"/>
              <a:t>CnaM</a:t>
            </a:r>
            <a:endParaRPr lang="en-US" sz="1900" dirty="0" err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2726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324" y="2821873"/>
            <a:ext cx="10515600" cy="1325563"/>
          </a:xfrm>
        </p:spPr>
        <p:txBody>
          <a:bodyPr>
            <a:noAutofit/>
          </a:bodyPr>
          <a:lstStyle/>
          <a:p>
            <a:r>
              <a:rPr lang="en-IE" sz="4400" dirty="0"/>
              <a:t>8. Next Meeting</a:t>
            </a:r>
            <a:br>
              <a:rPr lang="en-IE" sz="4400" dirty="0"/>
            </a:br>
            <a:br>
              <a:rPr lang="en-IE" sz="4400" dirty="0"/>
            </a:br>
            <a:br>
              <a:rPr lang="en-IE" sz="4400" dirty="0"/>
            </a:br>
            <a:r>
              <a:rPr lang="en-IE" sz="4400" dirty="0"/>
              <a:t>Proposed date:</a:t>
            </a:r>
            <a:br>
              <a:rPr lang="en-IE" sz="4400" dirty="0"/>
            </a:br>
            <a:br>
              <a:rPr lang="en-IE" sz="4400" dirty="0"/>
            </a:br>
            <a:r>
              <a:rPr lang="en-IE" sz="4400" dirty="0"/>
              <a:t>25</a:t>
            </a:r>
            <a:r>
              <a:rPr lang="en-IE" sz="4400" baseline="30000" dirty="0"/>
              <a:t>th</a:t>
            </a:r>
            <a:r>
              <a:rPr lang="en-IE" sz="4400" dirty="0"/>
              <a:t> April 2024</a:t>
            </a:r>
            <a:br>
              <a:rPr lang="en-IE" sz="4400" dirty="0">
                <a:cs typeface="Arial"/>
              </a:rPr>
            </a:br>
            <a:endParaRPr lang="en-IE" sz="4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800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1876" y="2050623"/>
            <a:ext cx="8479683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l">
              <a:buFont typeface="Arial" panose="05000000000000000000" pitchFamily="2" charset="2"/>
              <a:buChar char="•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Please keep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microphones muted 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throughout the call</a:t>
            </a:r>
            <a:endParaRPr lang="en-US"/>
          </a:p>
          <a:p>
            <a:pPr marL="285750" indent="-285750" algn="l">
              <a:buFont typeface="Arial" panose="05000000000000000000" pitchFamily="2" charset="2"/>
              <a:buChar char="•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5000000000000000000" pitchFamily="2" charset="2"/>
              <a:buChar char="•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Please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“raise a hand” 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 ask a question or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add comments 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the chat box</a:t>
            </a:r>
          </a:p>
          <a:p>
            <a:pPr marL="285750" indent="-285750" algn="l">
              <a:buFont typeface="Arial" panose="05000000000000000000" pitchFamily="2" charset="2"/>
              <a:buChar char="•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5000000000000000000" pitchFamily="2" charset="2"/>
              <a:buChar char="•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Request to allow the meeting be </a:t>
            </a:r>
            <a:r>
              <a:rPr lang="en-IE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recorded</a:t>
            </a: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to assist with minute drafting</a:t>
            </a:r>
          </a:p>
          <a:p>
            <a:pPr marL="285750" indent="-285750">
              <a:buFont typeface="Arial" panose="05000000000000000000" pitchFamily="2" charset="2"/>
              <a:buChar char="•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5000000000000000000" pitchFamily="2" charset="2"/>
              <a:buChar char="•"/>
            </a:pPr>
            <a:r>
              <a:rPr lang="en-IE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Recording will be deleted once the Minutes are approved by PAC</a:t>
            </a:r>
          </a:p>
          <a:p>
            <a:pPr marL="285750" indent="-285750" algn="l">
              <a:buFont typeface="Arial" panose="05000000000000000000" pitchFamily="2" charset="2"/>
              <a:buChar char="•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5000000000000000000" pitchFamily="2" charset="2"/>
              <a:buChar char="•"/>
            </a:pPr>
            <a:endParaRPr lang="en-IE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4790" y="408957"/>
            <a:ext cx="4035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 Membership Matters</a:t>
            </a:r>
          </a:p>
        </p:txBody>
      </p:sp>
    </p:spTree>
    <p:extLst>
      <p:ext uri="{BB962C8B-B14F-4D97-AF65-F5344CB8AC3E}">
        <p14:creationId xmlns:p14="http://schemas.microsoft.com/office/powerpoint/2010/main" val="12126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8208" y="2000486"/>
            <a:ext cx="11504789" cy="30162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algn="l">
              <a:buFont typeface="Arial" panose="05000000000000000000" pitchFamily="2" charset="2"/>
              <a:buChar char="•"/>
            </a:pPr>
            <a:r>
              <a:rPr lang="en-IE" sz="1900" dirty="0">
                <a:latin typeface="Arial"/>
                <a:ea typeface="Verdana"/>
                <a:cs typeface="Arial"/>
              </a:rPr>
              <a:t>Meeting minutes are circulated to the membership promptly after each meeting</a:t>
            </a:r>
            <a:endParaRPr lang="en-US"/>
          </a:p>
          <a:p>
            <a:pPr marL="342900" indent="-342900" algn="l">
              <a:buFont typeface="Arial" panose="05000000000000000000" pitchFamily="2" charset="2"/>
              <a:buChar char="•"/>
            </a:pPr>
            <a:endParaRPr lang="en-IE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5000000000000000000" pitchFamily="2" charset="2"/>
              <a:buChar char="•"/>
            </a:pPr>
            <a:r>
              <a:rPr lang="en-IE" sz="1900" dirty="0">
                <a:latin typeface="Arial"/>
                <a:ea typeface="Verdana"/>
                <a:cs typeface="Arial"/>
              </a:rPr>
              <a:t>Comments/feedback accepted over a two week period</a:t>
            </a:r>
          </a:p>
          <a:p>
            <a:pPr marL="342900" indent="-342900" algn="l">
              <a:buFont typeface="Arial" panose="05000000000000000000" pitchFamily="2" charset="2"/>
              <a:buChar char="•"/>
            </a:pPr>
            <a:endParaRPr lang="en-IE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5000000000000000000" pitchFamily="2" charset="2"/>
              <a:buChar char="•"/>
            </a:pPr>
            <a:r>
              <a:rPr lang="en-IE" sz="1900" dirty="0">
                <a:latin typeface="Arial"/>
                <a:ea typeface="Verdana"/>
                <a:cs typeface="Arial"/>
              </a:rPr>
              <a:t>If clarifications/edits are requested, and consensus exists, these are reflected in the Minutes</a:t>
            </a:r>
          </a:p>
          <a:p>
            <a:pPr marL="342900" indent="-342900" algn="l">
              <a:buFont typeface="Arial" panose="05000000000000000000" pitchFamily="2" charset="2"/>
              <a:buChar char="•"/>
            </a:pPr>
            <a:endParaRPr lang="en-IE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5000000000000000000" pitchFamily="2" charset="2"/>
              <a:buChar char="•"/>
            </a:pPr>
            <a:r>
              <a:rPr lang="en-IE" sz="1900" dirty="0">
                <a:latin typeface="Arial"/>
                <a:ea typeface="Verdana"/>
                <a:cs typeface="Arial"/>
              </a:rPr>
              <a:t>Meeting minutes, and supporting slides, are published on weare.ie after the comment period has ended</a:t>
            </a:r>
          </a:p>
          <a:p>
            <a:pPr marL="342900" indent="-342900" algn="l">
              <a:buFont typeface="Arial" panose="05000000000000000000" pitchFamily="2" charset="2"/>
              <a:buChar char="•"/>
            </a:pPr>
            <a:endParaRPr lang="en-IE" sz="19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5000000000000000000" pitchFamily="2" charset="2"/>
              <a:buChar char="•"/>
            </a:pPr>
            <a:r>
              <a:rPr lang="en-IE" sz="1900" dirty="0">
                <a:latin typeface="Arial"/>
                <a:ea typeface="Verdana"/>
                <a:cs typeface="Arial"/>
              </a:rPr>
              <a:t>Published online at </a:t>
            </a:r>
            <a:r>
              <a:rPr lang="en-IE" sz="19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https://www.weare.ie/policy-development-process/</a:t>
            </a:r>
            <a:r>
              <a:rPr lang="en-IE" sz="19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 </a:t>
            </a:r>
            <a:endParaRPr lang="en-IE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1593" y="371514"/>
            <a:ext cx="7049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2. Minutes of the PAC #37 Meeting</a:t>
            </a:r>
          </a:p>
        </p:txBody>
      </p:sp>
    </p:spTree>
    <p:extLst>
      <p:ext uri="{BB962C8B-B14F-4D97-AF65-F5344CB8AC3E}">
        <p14:creationId xmlns:p14="http://schemas.microsoft.com/office/powerpoint/2010/main" val="354363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240" y="410307"/>
            <a:ext cx="4274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Matters arising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C940D5-4625-4BBE-982A-3B8767816AB1}"/>
              </a:ext>
            </a:extLst>
          </p:cNvPr>
          <p:cNvSpPr txBox="1"/>
          <p:nvPr/>
        </p:nvSpPr>
        <p:spPr>
          <a:xfrm>
            <a:off x="948556" y="1735210"/>
            <a:ext cx="9368462" cy="17924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5000000000000000000" pitchFamily="2" charset="2"/>
              <a:buChar char="•"/>
            </a:pPr>
            <a:r>
              <a:rPr lang="en-US" sz="1900" dirty="0"/>
              <a:t> Policy Proposal to make </a:t>
            </a:r>
            <a:r>
              <a:rPr lang="en-US" sz="1900" b="1" dirty="0"/>
              <a:t>non-substantive</a:t>
            </a:r>
            <a:r>
              <a:rPr lang="en-US" sz="1900" dirty="0"/>
              <a:t> amendments to the .</a:t>
            </a:r>
            <a:r>
              <a:rPr lang="en-US" sz="1900" dirty="0" err="1"/>
              <a:t>ie</a:t>
            </a:r>
            <a:r>
              <a:rPr lang="en-US" sz="1900" dirty="0"/>
              <a:t> Policy Suite.</a:t>
            </a:r>
            <a:endParaRPr lang="en-US" sz="1900" dirty="0">
              <a:cs typeface="Arial"/>
            </a:endParaRPr>
          </a:p>
          <a:p>
            <a:pPr marL="342900" indent="-342900">
              <a:lnSpc>
                <a:spcPct val="150000"/>
              </a:lnSpc>
              <a:buFont typeface="Arial" panose="05000000000000000000" pitchFamily="2" charset="2"/>
              <a:buChar char="•"/>
            </a:pPr>
            <a:r>
              <a:rPr lang="en-US" sz="1900" b="1" dirty="0">
                <a:cs typeface="Arial"/>
              </a:rPr>
              <a:t> </a:t>
            </a:r>
            <a:r>
              <a:rPr lang="en-US" sz="1900" dirty="0">
                <a:cs typeface="Arial"/>
              </a:rPr>
              <a:t>The proposal was accepted by PAC at </a:t>
            </a:r>
            <a:r>
              <a:rPr lang="en-US" sz="1900" b="1" dirty="0">
                <a:cs typeface="Arial"/>
              </a:rPr>
              <a:t>PAC 37.</a:t>
            </a:r>
          </a:p>
          <a:p>
            <a:pPr marL="342900" indent="-342900">
              <a:lnSpc>
                <a:spcPct val="150000"/>
              </a:lnSpc>
              <a:buFont typeface="Arial" panose="05000000000000000000" pitchFamily="2" charset="2"/>
              <a:buChar char="•"/>
            </a:pPr>
            <a:r>
              <a:rPr lang="en-US" sz="1900" dirty="0">
                <a:cs typeface="Arial"/>
              </a:rPr>
              <a:t>The proposal was also</a:t>
            </a:r>
            <a:r>
              <a:rPr lang="en-US" sz="1900" b="1" dirty="0">
                <a:cs typeface="Arial"/>
              </a:rPr>
              <a:t> </a:t>
            </a:r>
            <a:r>
              <a:rPr lang="en-US" sz="1900" dirty="0">
                <a:cs typeface="Arial"/>
              </a:rPr>
              <a:t>accepted by the Board in </a:t>
            </a:r>
            <a:r>
              <a:rPr lang="en-US" sz="1900" b="1" dirty="0">
                <a:cs typeface="Arial"/>
              </a:rPr>
              <a:t>December 2023.</a:t>
            </a:r>
          </a:p>
          <a:p>
            <a:pPr marL="342900" indent="-342900">
              <a:lnSpc>
                <a:spcPct val="150000"/>
              </a:lnSpc>
              <a:buFont typeface="Arial" panose="05000000000000000000" pitchFamily="2" charset="2"/>
              <a:buChar char="•"/>
            </a:pPr>
            <a:r>
              <a:rPr lang="en-US" sz="1900" b="1" dirty="0">
                <a:cs typeface="Arial"/>
              </a:rPr>
              <a:t> </a:t>
            </a:r>
            <a:r>
              <a:rPr lang="en-US" sz="1900" dirty="0">
                <a:cs typeface="Arial"/>
              </a:rPr>
              <a:t>Policies on the website have been updated. </a:t>
            </a:r>
            <a:endParaRPr lang="en-US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96033-0743-4E2F-A1B4-F810B6383529}"/>
              </a:ext>
            </a:extLst>
          </p:cNvPr>
          <p:cNvSpPr txBox="1"/>
          <p:nvPr/>
        </p:nvSpPr>
        <p:spPr>
          <a:xfrm>
            <a:off x="3126193" y="995783"/>
            <a:ext cx="5117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/>
              <a:t>Misc. Amendments to the .</a:t>
            </a:r>
            <a:r>
              <a:rPr lang="en-IE" sz="2000" b="1" err="1"/>
              <a:t>ie</a:t>
            </a:r>
            <a:r>
              <a:rPr lang="en-IE" sz="2000" b="1"/>
              <a:t> Policy Suite</a:t>
            </a:r>
            <a:endParaRPr lang="en-IE" sz="1600"/>
          </a:p>
        </p:txBody>
      </p:sp>
    </p:spTree>
    <p:extLst>
      <p:ext uri="{BB962C8B-B14F-4D97-AF65-F5344CB8AC3E}">
        <p14:creationId xmlns:p14="http://schemas.microsoft.com/office/powerpoint/2010/main" val="283648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04240" y="410307"/>
            <a:ext cx="42749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b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 Matters arising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496033-0743-4E2F-A1B4-F810B6383529}"/>
              </a:ext>
            </a:extLst>
          </p:cNvPr>
          <p:cNvSpPr txBox="1"/>
          <p:nvPr/>
        </p:nvSpPr>
        <p:spPr>
          <a:xfrm>
            <a:off x="3126192" y="918488"/>
            <a:ext cx="51176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/>
              <a:t>Legislative and Regulatory Updates</a:t>
            </a:r>
          </a:p>
          <a:p>
            <a:pPr algn="ctr"/>
            <a:r>
              <a:rPr lang="en-IE" sz="1200" b="1" i="1" dirty="0"/>
              <a:t>*Not an exhaustive list*</a:t>
            </a:r>
            <a:endParaRPr lang="en-IE" sz="1050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1C0591-580B-4144-CDBB-D5D8EE3D67EE}"/>
              </a:ext>
            </a:extLst>
          </p:cNvPr>
          <p:cNvSpPr txBox="1"/>
          <p:nvPr/>
        </p:nvSpPr>
        <p:spPr>
          <a:xfrm>
            <a:off x="1000808" y="1503263"/>
            <a:ext cx="11100244" cy="44239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900" b="1" i="1" dirty="0"/>
              <a:t>National</a:t>
            </a:r>
            <a:endParaRPr lang="en-US" sz="19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National Cyber Security Bill (Transposes NIS2)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Digital Services Act 2024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Criminal Justice (Protection, Preservation of and Access to Data on Information Systems Bill) 2024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900" dirty="0"/>
          </a:p>
          <a:p>
            <a:pPr>
              <a:lnSpc>
                <a:spcPct val="150000"/>
              </a:lnSpc>
            </a:pPr>
            <a:r>
              <a:rPr lang="en-US" sz="1900" b="1" i="1" dirty="0"/>
              <a:t>EU</a:t>
            </a:r>
            <a:endParaRPr lang="en-US" sz="19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Digital Services Act (Implementing Regulation)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eEvidence Regulation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CIGI/AGRI Regulations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Financial Data Access (</a:t>
            </a:r>
            <a:r>
              <a:rPr lang="en-US" sz="1900" dirty="0" err="1"/>
              <a:t>FiDA</a:t>
            </a:r>
            <a:r>
              <a:rPr lang="en-US" sz="1900" dirty="0"/>
              <a:t>) 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95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B8CB58-3D26-45F7-913A-34B9AD2786CF}"/>
              </a:ext>
            </a:extLst>
          </p:cNvPr>
          <p:cNvSpPr txBox="1"/>
          <p:nvPr/>
        </p:nvSpPr>
        <p:spPr>
          <a:xfrm>
            <a:off x="3435927" y="886927"/>
            <a:ext cx="7915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b="1" dirty="0"/>
              <a:t>CSAM &amp; TLD Hopping (IWF Domain Alert Program)</a:t>
            </a:r>
            <a:endParaRPr lang="en-IE" sz="16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636157" y="483953"/>
            <a:ext cx="9220200" cy="397032"/>
          </a:xfr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ea typeface="Verdana"/>
                <a:cs typeface="Arial"/>
              </a:rPr>
              <a:t>4. Handling of illegality and criminal abuse in the .</a:t>
            </a:r>
            <a:r>
              <a:rPr lang="en-US" sz="2200" b="1" dirty="0" err="1">
                <a:latin typeface="Arial"/>
                <a:ea typeface="Verdana"/>
                <a:cs typeface="Arial"/>
              </a:rPr>
              <a:t>ie</a:t>
            </a:r>
            <a:r>
              <a:rPr lang="en-US" sz="2200" b="1" dirty="0">
                <a:latin typeface="Arial"/>
                <a:ea typeface="Verdana"/>
                <a:cs typeface="Arial"/>
              </a:rPr>
              <a:t> namespace</a:t>
            </a:r>
            <a:endParaRPr lang="en-IE" sz="2200" b="1" dirty="0">
              <a:latin typeface="Arial"/>
              <a:ea typeface="Verdana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65FED3-C6FD-B2C8-72CC-CBD62A67E686}"/>
              </a:ext>
            </a:extLst>
          </p:cNvPr>
          <p:cNvSpPr txBox="1"/>
          <p:nvPr/>
        </p:nvSpPr>
        <p:spPr>
          <a:xfrm>
            <a:off x="1000809" y="1465315"/>
            <a:ext cx="9368462" cy="35468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Partnership with Public Interest Registry (PIR) and Internet Watch Foundation (IWF) based in UK.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Program seeks to combat ‘TLD Hopping’ of sites dedicated to commercial CSAM.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PIR offering to sponsor any registry taking part in program.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Participation in the program offers: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Access to TLD Hopping List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dirty="0"/>
              <a:t>Real-time domain alerts to participating registries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900" b="1" dirty="0"/>
              <a:t>Discussion: </a:t>
            </a:r>
            <a:r>
              <a:rPr lang="en-US" sz="1900" b="1" i="1" dirty="0"/>
              <a:t>What are PAC Members’ initial views or concerns? 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62320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A408E-6C81-1FCB-2C3F-4B4FA960C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0951DA3-BE9F-5F9A-A823-0832BD64F38A}"/>
              </a:ext>
            </a:extLst>
          </p:cNvPr>
          <p:cNvSpPr txBox="1"/>
          <p:nvPr/>
        </p:nvSpPr>
        <p:spPr>
          <a:xfrm>
            <a:off x="2138218" y="2776363"/>
            <a:ext cx="7915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T</a:t>
            </a:r>
            <a:r>
              <a:rPr lang="en-IE" sz="2000" b="1" i="1" dirty="0"/>
              <a:t>our de Table – Digital Services Act 2024</a:t>
            </a:r>
            <a:endParaRPr lang="en-IE" sz="1600" i="1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B1AE0FD-ECA0-7928-86DD-B438B156A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6157" y="483953"/>
            <a:ext cx="9220200" cy="397032"/>
          </a:xfr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ea typeface="Verdana"/>
                <a:cs typeface="Arial"/>
              </a:rPr>
              <a:t>4. Handling of illegality and criminal abuse in the .</a:t>
            </a:r>
            <a:r>
              <a:rPr lang="en-US" sz="2200" b="1" dirty="0" err="1">
                <a:latin typeface="Arial"/>
                <a:ea typeface="Verdana"/>
                <a:cs typeface="Arial"/>
              </a:rPr>
              <a:t>ie</a:t>
            </a:r>
            <a:r>
              <a:rPr lang="en-US" sz="2200" b="1" dirty="0">
                <a:latin typeface="Arial"/>
                <a:ea typeface="Verdana"/>
                <a:cs typeface="Arial"/>
              </a:rPr>
              <a:t> namespace</a:t>
            </a:r>
            <a:endParaRPr lang="en-IE" sz="2200" b="1" dirty="0"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833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A4EB095-C789-41FF-93BB-BB22F264BD6B}"/>
              </a:ext>
            </a:extLst>
          </p:cNvPr>
          <p:cNvSpPr txBox="1"/>
          <p:nvPr/>
        </p:nvSpPr>
        <p:spPr>
          <a:xfrm>
            <a:off x="4104240" y="410307"/>
            <a:ext cx="4990774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 dirty="0">
                <a:latin typeface="Arial"/>
                <a:ea typeface="Verdana"/>
                <a:cs typeface="Arial"/>
              </a:rPr>
              <a:t>4. Handling of technical abuse </a:t>
            </a:r>
            <a:endParaRPr lang="en-IE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60F2F2-0254-4E57-ADB1-13B3D30E8FEF}"/>
              </a:ext>
            </a:extLst>
          </p:cNvPr>
          <p:cNvSpPr txBox="1"/>
          <p:nvPr/>
        </p:nvSpPr>
        <p:spPr>
          <a:xfrm>
            <a:off x="4821680" y="927321"/>
            <a:ext cx="304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/>
              <a:t>Netcraft monitoring service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720443-21B7-4323-9016-D438C20512AC}"/>
              </a:ext>
            </a:extLst>
          </p:cNvPr>
          <p:cNvSpPr txBox="1">
            <a:spLocks/>
          </p:cNvSpPr>
          <p:nvPr/>
        </p:nvSpPr>
        <p:spPr>
          <a:xfrm>
            <a:off x="878774" y="1834343"/>
            <a:ext cx="11146971" cy="4644042"/>
          </a:xfrm>
          <a:prstGeom prst="rect">
            <a:avLst/>
          </a:prstGeom>
        </p:spPr>
        <p:txBody>
          <a:bodyPr lIns="91440" tIns="45720" rIns="91440" bIns="4572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5000000000000000000" pitchFamily="2" charset="2"/>
              <a:buChar char="•"/>
            </a:pPr>
            <a:r>
              <a:rPr lang="en-US" sz="2000" dirty="0"/>
              <a:t> Consensus from PAC members</a:t>
            </a:r>
            <a:endParaRPr lang="en-US" dirty="0"/>
          </a:p>
          <a:p>
            <a:pPr>
              <a:buFont typeface="Arial" panose="05000000000000000000" pitchFamily="2" charset="2"/>
              <a:buChar char="•"/>
            </a:pPr>
            <a:endParaRPr lang="en-US" sz="2000" dirty="0">
              <a:cs typeface="Arial"/>
            </a:endParaRPr>
          </a:p>
          <a:p>
            <a:pPr>
              <a:buFont typeface="Arial" panose="05000000000000000000" pitchFamily="2" charset="2"/>
              <a:buChar char="•"/>
            </a:pPr>
            <a:r>
              <a:rPr lang="en-US" sz="2000" dirty="0"/>
              <a:t> Service commenced March 2021</a:t>
            </a:r>
            <a:endParaRPr lang="en-US" sz="2000" dirty="0">
              <a:cs typeface="Arial"/>
            </a:endParaRPr>
          </a:p>
          <a:p>
            <a:pPr>
              <a:buFont typeface="Arial" panose="05000000000000000000" pitchFamily="2" charset="2"/>
              <a:buChar char="•"/>
            </a:pPr>
            <a:endParaRPr lang="en-US" sz="2000" dirty="0">
              <a:cs typeface="Arial"/>
            </a:endParaRPr>
          </a:p>
          <a:p>
            <a:pPr marL="342900" lvl="1" indent="-342900">
              <a:spcBef>
                <a:spcPts val="1000"/>
              </a:spcBef>
              <a:buFont typeface="Arial" panose="05000000000000000000" pitchFamily="2" charset="2"/>
              <a:buChar char="•"/>
            </a:pPr>
            <a:r>
              <a:rPr lang="en-US" sz="2000" dirty="0"/>
              <a:t> Registrar’s role</a:t>
            </a:r>
            <a:endParaRPr lang="en-US" sz="2000" dirty="0">
              <a:cs typeface="Arial"/>
            </a:endParaRPr>
          </a:p>
          <a:p>
            <a:pPr marL="342900" lvl="1" indent="-342900">
              <a:spcBef>
                <a:spcPts val="1000"/>
              </a:spcBef>
              <a:buFont typeface="Arial" panose="05000000000000000000" pitchFamily="2" charset="2"/>
              <a:buChar char="•"/>
            </a:pPr>
            <a:endParaRPr lang="en-US" sz="2000" dirty="0">
              <a:cs typeface="Arial"/>
            </a:endParaRPr>
          </a:p>
          <a:p>
            <a:pPr marL="342900" lvl="1" indent="-342900">
              <a:spcBef>
                <a:spcPts val="1000"/>
              </a:spcBef>
              <a:buFont typeface="Arial" panose="05000000000000000000" pitchFamily="2" charset="2"/>
              <a:buChar char="•"/>
            </a:pPr>
            <a:r>
              <a:rPr lang="en-US" sz="2000" dirty="0"/>
              <a:t> Financed by .IE</a:t>
            </a:r>
            <a:endParaRPr lang="en-US" sz="2000" dirty="0">
              <a:cs typeface="Arial"/>
            </a:endParaRPr>
          </a:p>
          <a:p>
            <a:pPr marL="342900" lvl="1" indent="-342900">
              <a:spcBef>
                <a:spcPts val="1000"/>
              </a:spcBef>
              <a:buFont typeface="Arial" panose="05000000000000000000" pitchFamily="2" charset="2"/>
              <a:buChar char="•"/>
            </a:pPr>
            <a:endParaRPr lang="en-US" sz="2000" dirty="0">
              <a:cs typeface="Arial"/>
            </a:endParaRPr>
          </a:p>
          <a:p>
            <a:pPr marL="342900" lvl="1" indent="-342900">
              <a:spcBef>
                <a:spcPts val="1000"/>
              </a:spcBef>
              <a:buFont typeface="Arial" panose="05000000000000000000" pitchFamily="2" charset="2"/>
              <a:buChar char="•"/>
            </a:pPr>
            <a:r>
              <a:rPr lang="en-US" sz="2000" dirty="0"/>
              <a:t> Benefits:</a:t>
            </a:r>
            <a:endParaRPr lang="en-US" sz="2000" dirty="0">
              <a:cs typeface="Arial"/>
            </a:endParaRPr>
          </a:p>
          <a:p>
            <a:pPr marL="742950" lvl="2" indent="-285750">
              <a:spcBef>
                <a:spcPts val="1000"/>
              </a:spcBef>
              <a:buFont typeface="Arial" panose="05000000000000000000" pitchFamily="2" charset="2"/>
              <a:buChar char="•"/>
            </a:pPr>
            <a:r>
              <a:rPr lang="en-GB" sz="1800" dirty="0"/>
              <a:t> Proactively respond to technical abuse (e.g. malware, phishing or botnets)</a:t>
            </a:r>
            <a:endParaRPr lang="en-GB" sz="1800" dirty="0">
              <a:cs typeface="Arial"/>
            </a:endParaRPr>
          </a:p>
          <a:p>
            <a:pPr marL="742950" lvl="2" indent="-285750">
              <a:spcBef>
                <a:spcPts val="1000"/>
              </a:spcBef>
              <a:buFont typeface="Arial" panose="05000000000000000000" pitchFamily="2" charset="2"/>
              <a:buChar char="•"/>
            </a:pPr>
            <a:r>
              <a:rPr lang="en-GB" sz="1800" dirty="0"/>
              <a:t> Helps innocent victims (e.g. SMEs might be unaware that they have experienced a cyber attack)</a:t>
            </a:r>
            <a:endParaRPr lang="en-GB" sz="1800" dirty="0">
              <a:cs typeface="Arial"/>
            </a:endParaRPr>
          </a:p>
          <a:p>
            <a:pPr marL="742950" lvl="2" indent="-285750">
              <a:spcBef>
                <a:spcPts val="1000"/>
              </a:spcBef>
              <a:buFont typeface="Arial" panose="05000000000000000000" pitchFamily="2" charset="2"/>
              <a:buChar char="•"/>
            </a:pPr>
            <a:r>
              <a:rPr lang="en-GB" sz="1800" dirty="0"/>
              <a:t> Notification allows them to take the required remediation action</a:t>
            </a:r>
            <a:endParaRPr lang="en-US" sz="1800" dirty="0">
              <a:cs typeface="Arial"/>
            </a:endParaRPr>
          </a:p>
          <a:p>
            <a:pPr>
              <a:buFont typeface="Arial" panose="05000000000000000000" pitchFamily="2" charset="2"/>
              <a:buChar char="•"/>
            </a:pPr>
            <a:endParaRPr lang="en-US" sz="2000" dirty="0">
              <a:cs typeface="Arial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B8CB58-3D26-45F7-913A-34B9AD2786CF}"/>
              </a:ext>
            </a:extLst>
          </p:cNvPr>
          <p:cNvSpPr txBox="1"/>
          <p:nvPr/>
        </p:nvSpPr>
        <p:spPr>
          <a:xfrm>
            <a:off x="5078002" y="1351094"/>
            <a:ext cx="3043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/>
              <a:t>Recap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4983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2554"/>
      </a:dk1>
      <a:lt1>
        <a:sysClr val="window" lastClr="FFFFFF"/>
      </a:lt1>
      <a:dk2>
        <a:srgbClr val="002554"/>
      </a:dk2>
      <a:lt2>
        <a:srgbClr val="FFFFFF"/>
      </a:lt2>
      <a:accent1>
        <a:srgbClr val="00B189"/>
      </a:accent1>
      <a:accent2>
        <a:srgbClr val="CCA2D7"/>
      </a:accent2>
      <a:accent3>
        <a:srgbClr val="54C0E8"/>
      </a:accent3>
      <a:accent4>
        <a:srgbClr val="FDD756"/>
      </a:accent4>
      <a:accent5>
        <a:srgbClr val="FA7598"/>
      </a:accent5>
      <a:accent6>
        <a:srgbClr val="002554"/>
      </a:accent6>
      <a:hlink>
        <a:srgbClr val="00B189"/>
      </a:hlink>
      <a:folHlink>
        <a:srgbClr val="CCA2D7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12c979-6de5-4ea8-a8d3-a9067d5fef39">
      <Terms xmlns="http://schemas.microsoft.com/office/infopath/2007/PartnerControls"/>
    </lcf76f155ced4ddcb4097134ff3c332f>
    <TaxCatchAll xmlns="9259bed7-ec57-48d2-a2a2-d927356b6e1c" xsi:nil="true"/>
    <SharedWithUsers xmlns="9259bed7-ec57-48d2-a2a2-d927356b6e1c">
      <UserInfo>
        <DisplayName>Declan McDermott</DisplayName>
        <AccountId>16</AccountId>
        <AccountType/>
      </UserInfo>
      <UserInfo>
        <DisplayName>David Curtin</DisplayName>
        <AccountId>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CA275BCC6894DB4066C11F3E50749" ma:contentTypeVersion="13" ma:contentTypeDescription="Create a new document." ma:contentTypeScope="" ma:versionID="fc33bb72ce0ccaae37cd83f76a7d4ca2">
  <xsd:schema xmlns:xsd="http://www.w3.org/2001/XMLSchema" xmlns:xs="http://www.w3.org/2001/XMLSchema" xmlns:p="http://schemas.microsoft.com/office/2006/metadata/properties" xmlns:ns2="fc12c979-6de5-4ea8-a8d3-a9067d5fef39" xmlns:ns3="9259bed7-ec57-48d2-a2a2-d927356b6e1c" targetNamespace="http://schemas.microsoft.com/office/2006/metadata/properties" ma:root="true" ma:fieldsID="cb100d378a48bdf044eea6e1cdfcabfb" ns2:_="" ns3:_="">
    <xsd:import namespace="fc12c979-6de5-4ea8-a8d3-a9067d5fef39"/>
    <xsd:import namespace="9259bed7-ec57-48d2-a2a2-d927356b6e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2c979-6de5-4ea8-a8d3-a9067d5fe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16ffd44-8b01-4962-a935-d7117dff3d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9bed7-ec57-48d2-a2a2-d927356b6e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eb4427d-915b-47e4-be5f-8209bd61dfb8}" ma:internalName="TaxCatchAll" ma:showField="CatchAllData" ma:web="9259bed7-ec57-48d2-a2a2-d927356b6e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FEB616-7D2D-4C50-9B49-868C512EBB82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9259bed7-ec57-48d2-a2a2-d927356b6e1c"/>
    <ds:schemaRef ds:uri="fc12c979-6de5-4ea8-a8d3-a9067d5fef39"/>
  </ds:schemaRefs>
</ds:datastoreItem>
</file>

<file path=customXml/itemProps2.xml><?xml version="1.0" encoding="utf-8"?>
<ds:datastoreItem xmlns:ds="http://schemas.openxmlformats.org/officeDocument/2006/customXml" ds:itemID="{D9EDD182-9057-4A7C-BE9C-76E3F42D0E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12c979-6de5-4ea8-a8d3-a9067d5fef39"/>
    <ds:schemaRef ds:uri="9259bed7-ec57-48d2-a2a2-d927356b6e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244FE-D3F9-420E-9249-2AB8DE841F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1517</Words>
  <Application>Microsoft Office PowerPoint</Application>
  <PresentationFormat>Widescreen</PresentationFormat>
  <Paragraphs>238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Arial,Sans-Serif</vt:lpstr>
      <vt:lpstr>Calibri</vt:lpstr>
      <vt:lpstr>Courier New</vt:lpstr>
      <vt:lpstr>Wingdings</vt:lpstr>
      <vt:lpstr>Wingdings,Sans-Serif</vt:lpstr>
      <vt:lpstr>Office Theme</vt:lpstr>
      <vt:lpstr>Policy Advisory Committee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Handling of illegality and criminal abuse in the .ie namespace</vt:lpstr>
      <vt:lpstr>4. Handling of illegality and criminal abuse in the .ie namespace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 Next Meeting   Proposed date:  25th April 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Temple</dc:creator>
  <cp:lastModifiedBy>Declan McDermott</cp:lastModifiedBy>
  <cp:revision>738</cp:revision>
  <cp:lastPrinted>2023-09-12T07:48:43Z</cp:lastPrinted>
  <dcterms:created xsi:type="dcterms:W3CDTF">2020-10-22T10:13:47Z</dcterms:created>
  <dcterms:modified xsi:type="dcterms:W3CDTF">2024-04-02T08:45:58Z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0x010100BE2CA275BCC6894DB4066C11F3E50749</vt:lpwstr>
  </property>
  <property fmtid="{D5CDD505-2E9C-101B-9397-08002B2CF9AE}" pid="3" name="MediaServiceImageTags">
    <vt:lpwstr/>
  </property>
  <property fmtid="{D5CDD505-2E9C-101B-9397-08002B2CF9AE}" pid="4" name="ClassificationWatermarkLocations">
    <vt:lpwstr>Office Theme:9</vt:lpwstr>
  </property>
  <property fmtid="{D5CDD505-2E9C-101B-9397-08002B2CF9AE}" pid="5" name="ClassificationWatermarkText">
    <vt:lpwstr>Proprietary</vt:lpwstr>
  </property>
  <property fmtid="{D5CDD505-2E9C-101B-9397-08002B2CF9AE}" pid="6" name="MSIP_Label_4669c1b0-8ad9-4905-bcdf-caaaf7778e8c_Enabled">
    <vt:lpwstr>true</vt:lpwstr>
  </property>
  <property fmtid="{D5CDD505-2E9C-101B-9397-08002B2CF9AE}" pid="7" name="MSIP_Label_4669c1b0-8ad9-4905-bcdf-caaaf7778e8c_SetDate">
    <vt:lpwstr>2024-02-28T14:18:12Z</vt:lpwstr>
  </property>
  <property fmtid="{D5CDD505-2E9C-101B-9397-08002B2CF9AE}" pid="8" name="MSIP_Label_4669c1b0-8ad9-4905-bcdf-caaaf7778e8c_Method">
    <vt:lpwstr>Privileged</vt:lpwstr>
  </property>
  <property fmtid="{D5CDD505-2E9C-101B-9397-08002B2CF9AE}" pid="9" name="MSIP_Label_4669c1b0-8ad9-4905-bcdf-caaaf7778e8c_Name">
    <vt:lpwstr>General</vt:lpwstr>
  </property>
  <property fmtid="{D5CDD505-2E9C-101B-9397-08002B2CF9AE}" pid="10" name="MSIP_Label_4669c1b0-8ad9-4905-bcdf-caaaf7778e8c_SiteId">
    <vt:lpwstr>629f644a-5967-4bd6-97ed-49e3152ed102</vt:lpwstr>
  </property>
  <property fmtid="{D5CDD505-2E9C-101B-9397-08002B2CF9AE}" pid="11" name="MSIP_Label_4669c1b0-8ad9-4905-bcdf-caaaf7778e8c_ActionId">
    <vt:lpwstr>e84ff9eb-e83f-4be9-b889-dfd7d7049931</vt:lpwstr>
  </property>
  <property fmtid="{D5CDD505-2E9C-101B-9397-08002B2CF9AE}" pid="12" name="MSIP_Label_4669c1b0-8ad9-4905-bcdf-caaaf7778e8c_ContentBits">
    <vt:lpwstr>2</vt:lpwstr>
  </property>
  <property fmtid="{D5CDD505-2E9C-101B-9397-08002B2CF9AE}" pid="13" name="ClassificationContentMarkingFooterLocations">
    <vt:lpwstr>Office Theme:7</vt:lpwstr>
  </property>
  <property fmtid="{D5CDD505-2E9C-101B-9397-08002B2CF9AE}" pid="14" name="ClassificationContentMarkingFooterText">
    <vt:lpwstr>Public</vt:lpwstr>
  </property>
</Properties>
</file>